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64" r:id="rId7"/>
    <p:sldId id="258" r:id="rId8"/>
    <p:sldId id="282" r:id="rId9"/>
    <p:sldId id="283" r:id="rId10"/>
    <p:sldId id="285" r:id="rId11"/>
    <p:sldId id="287" r:id="rId12"/>
    <p:sldId id="259" r:id="rId13"/>
    <p:sldId id="3835" r:id="rId14"/>
    <p:sldId id="279" r:id="rId15"/>
    <p:sldId id="280" r:id="rId16"/>
    <p:sldId id="281" r:id="rId17"/>
    <p:sldId id="27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 id="4" name="Torres, Alisha" initials="TA" lastIdx="4" clrIdx="3">
    <p:extLst>
      <p:ext uri="{19B8F6BF-5375-455C-9EA6-DF929625EA0E}">
        <p15:presenceInfo xmlns:p15="http://schemas.microsoft.com/office/powerpoint/2012/main" userId="S::alisha.torres@apsk12.org::521653b1-f68e-4cf3-ab65-7e6c95c27ce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9"/>
  </p:normalViewPr>
  <p:slideViewPr>
    <p:cSldViewPr snapToGrid="0">
      <p:cViewPr varScale="1">
        <p:scale>
          <a:sx n="103" d="100"/>
          <a:sy n="103" d="100"/>
        </p:scale>
        <p:origin x="8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5B3066-540F-4606-ADEC-65EB1C3E9627}" type="doc">
      <dgm:prSet loTypeId="urn:microsoft.com/office/officeart/2016/7/layout/BasicLinearProcessNumbered#1" loCatId="process" qsTypeId="urn:microsoft.com/office/officeart/2005/8/quickstyle/simple1" qsCatId="simple" csTypeId="urn:microsoft.com/office/officeart/2005/8/colors/colorful1" csCatId="colorful" phldr="1"/>
      <dgm:spPr/>
      <dgm:t>
        <a:bodyPr/>
        <a:lstStyle/>
        <a:p>
          <a:endParaRPr lang="en-US"/>
        </a:p>
      </dgm:t>
    </dgm:pt>
    <dgm:pt modelId="{198ACE8E-34F4-43E6-BB2E-1809B1CC58DC}">
      <dgm:prSet/>
      <dgm:spPr>
        <a:xfrm>
          <a:off x="3484" y="517200"/>
          <a:ext cx="1886775" cy="2641486"/>
        </a:xfrm>
        <a:prstGeom prst="rect">
          <a:avLst/>
        </a:prstGeom>
        <a:solidFill>
          <a:srgbClr val="F3CF45">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Fall 2021</a:t>
          </a:r>
        </a:p>
        <a:p>
          <a:pPr>
            <a:buNone/>
          </a:pPr>
          <a:r>
            <a:rPr lang="en-US" b="0" i="0" u="none">
              <a:solidFill>
                <a:sysClr val="windowText" lastClr="000000">
                  <a:hueOff val="0"/>
                  <a:satOff val="0"/>
                  <a:lumOff val="0"/>
                  <a:alphaOff val="0"/>
                </a:sysClr>
              </a:solidFill>
              <a:latin typeface="Avenir Next LT Pro"/>
              <a:ea typeface="+mn-ea"/>
              <a:cs typeface="+mn-cs"/>
            </a:rPr>
            <a:t>GO Team Developed 2021-2025 Strategic Plan</a:t>
          </a:r>
          <a:endParaRPr lang="en-US">
            <a:solidFill>
              <a:sysClr val="windowText" lastClr="000000">
                <a:hueOff val="0"/>
                <a:satOff val="0"/>
                <a:lumOff val="0"/>
                <a:alphaOff val="0"/>
              </a:sysClr>
            </a:solidFill>
            <a:latin typeface="Avenir Next LT Pro"/>
            <a:ea typeface="+mn-ea"/>
            <a:cs typeface="+mn-cs"/>
          </a:endParaRPr>
        </a:p>
      </dgm:t>
    </dgm:pt>
    <dgm:pt modelId="{49F555B2-B165-4CB6-8578-DF4BCD791ABF}" type="parTrans" cxnId="{8327A44B-5326-4A8B-9B23-A3D3C09A16F3}">
      <dgm:prSet/>
      <dgm:spPr/>
      <dgm:t>
        <a:bodyPr/>
        <a:lstStyle/>
        <a:p>
          <a:endParaRPr lang="en-US"/>
        </a:p>
      </dgm:t>
    </dgm:pt>
    <dgm:pt modelId="{C54063C4-24CD-4834-9424-53756AE38C6B}" type="sibTrans" cxnId="{8327A44B-5326-4A8B-9B23-A3D3C09A16F3}">
      <dgm:prSet phldrT="1" phldr="0"/>
      <dgm:spPr>
        <a:xfrm>
          <a:off x="550649" y="781349"/>
          <a:ext cx="792445" cy="792445"/>
        </a:xfrm>
        <a:prstGeom prst="ellipse">
          <a:avLst/>
        </a:prstGeom>
        <a:solidFill>
          <a:srgbClr val="F3CF45"/>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1</a:t>
          </a:r>
        </a:p>
      </dgm:t>
    </dgm:pt>
    <dgm:pt modelId="{0F6BA1FB-59E5-4F16-A7B4-1533BB1F09E4}">
      <dgm:prSet/>
      <dgm:spPr>
        <a:xfrm>
          <a:off x="2078938" y="517200"/>
          <a:ext cx="1886775" cy="2641486"/>
        </a:xfrm>
        <a:prstGeom prst="rect">
          <a:avLst/>
        </a:prstGeom>
        <a:solidFill>
          <a:srgbClr val="D47B22">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Summer 2022</a:t>
          </a:r>
        </a:p>
        <a:p>
          <a:pPr>
            <a:buNone/>
          </a:pPr>
          <a:r>
            <a:rPr lang="en-US">
              <a:solidFill>
                <a:sysClr val="windowText" lastClr="000000">
                  <a:hueOff val="0"/>
                  <a:satOff val="0"/>
                  <a:lumOff val="0"/>
                  <a:alphaOff val="0"/>
                </a:sysClr>
              </a:solidFill>
              <a:latin typeface="Avenir Next LT Pro"/>
              <a:ea typeface="+mn-ea"/>
              <a:cs typeface="+mn-cs"/>
            </a:rPr>
            <a:t>School Leadership completed Needs Assessment and defined overarching needs for SY22-23</a:t>
          </a:r>
        </a:p>
      </dgm:t>
    </dgm:pt>
    <dgm:pt modelId="{6A557BB1-C0DD-44CB-8745-CE5481476209}" type="parTrans" cxnId="{F0FA65E5-FB81-4E7A-9467-65363565F4A0}">
      <dgm:prSet/>
      <dgm:spPr/>
      <dgm:t>
        <a:bodyPr/>
        <a:lstStyle/>
        <a:p>
          <a:endParaRPr lang="en-US"/>
        </a:p>
      </dgm:t>
    </dgm:pt>
    <dgm:pt modelId="{7DBF5CB5-29DD-4671-A0F3-981D48571500}" type="sibTrans" cxnId="{F0FA65E5-FB81-4E7A-9467-65363565F4A0}">
      <dgm:prSet phldrT="2" phldr="0"/>
      <dgm:spPr>
        <a:xfrm>
          <a:off x="2626103" y="781349"/>
          <a:ext cx="792445" cy="792445"/>
        </a:xfrm>
        <a:prstGeom prst="ellipse">
          <a:avLst/>
        </a:prstGeom>
        <a:solidFill>
          <a:srgbClr val="D47B22"/>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2</a:t>
          </a:r>
        </a:p>
      </dgm:t>
    </dgm:pt>
    <dgm:pt modelId="{1D096F01-AEA8-401D-8348-98E9A81F3CE0}">
      <dgm:prSet/>
      <dgm:spPr>
        <a:xfrm>
          <a:off x="4154392" y="517200"/>
          <a:ext cx="1886775" cy="2641486"/>
        </a:xfrm>
        <a:prstGeom prst="rect">
          <a:avLst/>
        </a:prstGeom>
        <a:solidFill>
          <a:srgbClr val="0083A9">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August 2022</a:t>
          </a:r>
        </a:p>
        <a:p>
          <a:pPr>
            <a:buNone/>
          </a:pPr>
          <a:r>
            <a:rPr lang="en-US" b="0" u="none">
              <a:solidFill>
                <a:sysClr val="windowText" lastClr="000000">
                  <a:hueOff val="0"/>
                  <a:satOff val="0"/>
                  <a:lumOff val="0"/>
                  <a:alphaOff val="0"/>
                </a:sysClr>
              </a:solidFill>
              <a:latin typeface="Avenir Next LT Pro"/>
              <a:ea typeface="+mn-ea"/>
              <a:cs typeface="+mn-cs"/>
            </a:rPr>
            <a:t>School Leadership completed 2022-2023 Continuous Improvement Plan</a:t>
          </a:r>
        </a:p>
      </dgm:t>
    </dgm:pt>
    <dgm:pt modelId="{AB9DA1CE-0370-48BB-8362-3A4CBF7FFB29}" type="parTrans" cxnId="{FD2381C0-DA6F-4859-90D6-313730044E7C}">
      <dgm:prSet/>
      <dgm:spPr/>
      <dgm:t>
        <a:bodyPr/>
        <a:lstStyle/>
        <a:p>
          <a:endParaRPr lang="en-US"/>
        </a:p>
      </dgm:t>
    </dgm:pt>
    <dgm:pt modelId="{6088456C-4B73-4948-985C-DD954DEF44EF}" type="sibTrans" cxnId="{FD2381C0-DA6F-4859-90D6-313730044E7C}">
      <dgm:prSet phldrT="3" phldr="0"/>
      <dgm:spPr>
        <a:xfrm>
          <a:off x="4701557" y="781349"/>
          <a:ext cx="792445" cy="792445"/>
        </a:xfrm>
        <a:prstGeom prst="ellipse">
          <a:avLst/>
        </a:prstGeom>
        <a:solidFill>
          <a:srgbClr val="0083A9"/>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3</a:t>
          </a:r>
        </a:p>
      </dgm:t>
    </dgm:pt>
    <dgm:pt modelId="{DE16CBB4-D3F4-44AD-8379-3A5D78B889D5}">
      <dgm:prSet/>
      <dgm:spPr>
        <a:xfrm>
          <a:off x="6212751" y="526340"/>
          <a:ext cx="1886775" cy="2641486"/>
        </a:xfrm>
        <a:prstGeom prst="rect">
          <a:avLst/>
        </a:prstGeom>
        <a:solidFill>
          <a:srgbClr val="A92A91">
            <a:lumMod val="20000"/>
            <a:lumOff val="80000"/>
            <a:alpha val="90000"/>
          </a:srgbClr>
        </a:solidFill>
        <a:ln w="12700" cap="flat" cmpd="sng" algn="ctr">
          <a:noFill/>
          <a:prstDash val="solid"/>
          <a:miter lim="800000"/>
        </a:ln>
        <a:effectLst/>
      </dgm:spPr>
      <dgm:t>
        <a:bodyPr/>
        <a:lstStyle/>
        <a:p>
          <a:pPr>
            <a:buNone/>
          </a:pPr>
          <a:r>
            <a:rPr lang="en-US" b="1" u="sng">
              <a:solidFill>
                <a:sysClr val="windowText" lastClr="000000">
                  <a:hueOff val="0"/>
                  <a:satOff val="0"/>
                  <a:lumOff val="0"/>
                  <a:alphaOff val="0"/>
                </a:sysClr>
              </a:solidFill>
              <a:latin typeface="Avenir Next LT Pro"/>
              <a:ea typeface="+mn-ea"/>
              <a:cs typeface="+mn-cs"/>
            </a:rPr>
            <a:t>Sept. – Dec. 2022</a:t>
          </a:r>
        </a:p>
        <a:p>
          <a:pPr>
            <a:buNone/>
          </a:pPr>
          <a:r>
            <a:rPr lang="en-US" b="0" u="none">
              <a:solidFill>
                <a:sysClr val="windowText" lastClr="000000">
                  <a:hueOff val="0"/>
                  <a:satOff val="0"/>
                  <a:lumOff val="0"/>
                  <a:alphaOff val="0"/>
                </a:sysClr>
              </a:solidFill>
              <a:latin typeface="Avenir Next LT Pro"/>
              <a:ea typeface="+mn-ea"/>
              <a:cs typeface="+mn-cs"/>
            </a:rPr>
            <a:t>Utilizing current data, the </a:t>
          </a:r>
          <a:r>
            <a:rPr lang="en-US" b="1" u="none">
              <a:solidFill>
                <a:sysClr val="windowText" lastClr="000000">
                  <a:hueOff val="0"/>
                  <a:satOff val="0"/>
                  <a:lumOff val="0"/>
                  <a:alphaOff val="0"/>
                </a:sysClr>
              </a:solidFill>
              <a:latin typeface="Avenir Next LT Pro"/>
              <a:ea typeface="+mn-ea"/>
              <a:cs typeface="+mn-cs"/>
            </a:rPr>
            <a:t>GO Team </a:t>
          </a:r>
          <a:r>
            <a:rPr lang="en-US" b="0" u="none">
              <a:solidFill>
                <a:sysClr val="windowText" lastClr="000000">
                  <a:hueOff val="0"/>
                  <a:satOff val="0"/>
                  <a:lumOff val="0"/>
                  <a:alphaOff val="0"/>
                </a:sysClr>
              </a:solidFill>
              <a:latin typeface="Avenir Next LT Pro"/>
              <a:ea typeface="+mn-ea"/>
              <a:cs typeface="+mn-cs"/>
            </a:rPr>
            <a:t>will review &amp; possibly update the school strategic priorities and plan </a:t>
          </a:r>
        </a:p>
      </dgm:t>
    </dgm:pt>
    <dgm:pt modelId="{917142D8-7514-46BB-B61D-8633F0189C31}" type="parTrans" cxnId="{058D75E7-8E09-41CE-ADFC-EEAD1556353B}">
      <dgm:prSet/>
      <dgm:spPr/>
      <dgm:t>
        <a:bodyPr/>
        <a:lstStyle/>
        <a:p>
          <a:endParaRPr lang="en-US"/>
        </a:p>
      </dgm:t>
    </dgm:pt>
    <dgm:pt modelId="{C2728830-9A00-4764-A9F1-670DDF9E57B3}" type="sibTrans" cxnId="{058D75E7-8E09-41CE-ADFC-EEAD1556353B}">
      <dgm:prSet phldrT="4" phldr="0"/>
      <dgm:spPr>
        <a:xfrm>
          <a:off x="6777010" y="781349"/>
          <a:ext cx="792445" cy="792445"/>
        </a:xfrm>
        <a:prstGeom prst="ellipse">
          <a:avLst/>
        </a:prstGeom>
        <a:solidFill>
          <a:srgbClr val="A92A91"/>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4</a:t>
          </a:r>
        </a:p>
      </dgm:t>
    </dgm:pt>
    <dgm:pt modelId="{F7B81412-5EAE-488C-9259-0FA0EB0F090B}">
      <dgm:prSet/>
      <dgm:spPr>
        <a:xfrm>
          <a:off x="8305299" y="517200"/>
          <a:ext cx="1886775" cy="2641486"/>
        </a:xfrm>
        <a:prstGeom prst="rect">
          <a:avLst/>
        </a:prstGeom>
        <a:solidFill>
          <a:srgbClr val="159839">
            <a:lumMod val="20000"/>
            <a:lumOff val="80000"/>
            <a:alpha val="90000"/>
          </a:srgbClr>
        </a:solidFill>
        <a:ln w="12700" cap="flat" cmpd="sng" algn="ctr">
          <a:noFill/>
          <a:prstDash val="solid"/>
          <a:miter lim="800000"/>
        </a:ln>
        <a:effectLst/>
      </dgm:spPr>
      <dgm:t>
        <a:bodyPr/>
        <a:lstStyle/>
        <a:p>
          <a:pPr>
            <a:buNone/>
          </a:pPr>
          <a:r>
            <a:rPr lang="en-US" b="1" u="sng">
              <a:solidFill>
                <a:sysClr val="windowText" lastClr="000000">
                  <a:hueOff val="0"/>
                  <a:satOff val="0"/>
                  <a:lumOff val="0"/>
                  <a:alphaOff val="0"/>
                </a:sysClr>
              </a:solidFill>
              <a:latin typeface="Avenir Next LT Pro"/>
              <a:ea typeface="+mn-ea"/>
              <a:cs typeface="+mn-cs"/>
            </a:rPr>
            <a:t>Before Winter Break</a:t>
          </a:r>
        </a:p>
        <a:p>
          <a:pPr>
            <a:buNone/>
          </a:pPr>
          <a:r>
            <a:rPr lang="en-US" b="1">
              <a:solidFill>
                <a:sysClr val="windowText" lastClr="000000">
                  <a:hueOff val="0"/>
                  <a:satOff val="0"/>
                  <a:lumOff val="0"/>
                  <a:alphaOff val="0"/>
                </a:sysClr>
              </a:solidFill>
              <a:latin typeface="Avenir Next LT Pro"/>
              <a:ea typeface="+mn-ea"/>
              <a:cs typeface="+mn-cs"/>
            </a:rPr>
            <a:t>GO Team </a:t>
          </a:r>
          <a:r>
            <a:rPr lang="en-US">
              <a:solidFill>
                <a:sysClr val="windowText" lastClr="000000">
                  <a:hueOff val="0"/>
                  <a:satOff val="0"/>
                  <a:lumOff val="0"/>
                  <a:alphaOff val="0"/>
                </a:sysClr>
              </a:solidFill>
              <a:latin typeface="Avenir Next LT Pro"/>
              <a:ea typeface="+mn-ea"/>
              <a:cs typeface="+mn-cs"/>
            </a:rPr>
            <a:t>will take action (vote) on the school’s strategic plan and vote on the ranked strategic plan priorities for SY23-24 budget discussions.</a:t>
          </a:r>
        </a:p>
      </dgm:t>
    </dgm:pt>
    <dgm:pt modelId="{C9E63F01-62A4-4331-A67D-7FE563CE9D07}" type="parTrans" cxnId="{AD7281BE-8A99-43C0-9016-4082EB985BF2}">
      <dgm:prSet/>
      <dgm:spPr/>
      <dgm:t>
        <a:bodyPr/>
        <a:lstStyle/>
        <a:p>
          <a:endParaRPr lang="en-US"/>
        </a:p>
      </dgm:t>
    </dgm:pt>
    <dgm:pt modelId="{32E76676-0672-4988-9FB1-308093FF8D5C}" type="sibTrans" cxnId="{AD7281BE-8A99-43C0-9016-4082EB985BF2}">
      <dgm:prSet phldrT="5" phldr="0"/>
      <dgm:spPr>
        <a:xfrm>
          <a:off x="8852464" y="781349"/>
          <a:ext cx="792445" cy="792445"/>
        </a:xfrm>
        <a:prstGeom prst="ellipse">
          <a:avLst/>
        </a:prstGeom>
        <a:solidFill>
          <a:srgbClr val="159839"/>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5</a:t>
          </a:r>
        </a:p>
      </dgm:t>
    </dgm:pt>
    <dgm:pt modelId="{869C0C7E-BD0C-4E5F-8D96-6B8EEC39B952}" type="pres">
      <dgm:prSet presAssocID="{0F5B3066-540F-4606-ADEC-65EB1C3E9627}" presName="Name0" presStyleCnt="0">
        <dgm:presLayoutVars>
          <dgm:animLvl val="lvl"/>
          <dgm:resizeHandles val="exact"/>
        </dgm:presLayoutVars>
      </dgm:prSet>
      <dgm:spPr/>
    </dgm:pt>
    <dgm:pt modelId="{A1C50682-E81A-4719-9746-6B052BFB6DD3}" type="pres">
      <dgm:prSet presAssocID="{198ACE8E-34F4-43E6-BB2E-1809B1CC58DC}" presName="compositeNode" presStyleCnt="0">
        <dgm:presLayoutVars>
          <dgm:bulletEnabled val="1"/>
        </dgm:presLayoutVars>
      </dgm:prSet>
      <dgm:spPr/>
    </dgm:pt>
    <dgm:pt modelId="{1896CBD6-4A99-4E4A-A270-A70AEFBAAF7E}" type="pres">
      <dgm:prSet presAssocID="{198ACE8E-34F4-43E6-BB2E-1809B1CC58DC}" presName="bgRect" presStyleLbl="bgAccFollowNode1" presStyleIdx="0" presStyleCnt="5"/>
      <dgm:spPr/>
    </dgm:pt>
    <dgm:pt modelId="{9C3A7F13-9585-42DF-AD32-B56F82B123C8}" type="pres">
      <dgm:prSet presAssocID="{C54063C4-24CD-4834-9424-53756AE38C6B}" presName="sibTransNodeCircle" presStyleLbl="alignNode1" presStyleIdx="0" presStyleCnt="10">
        <dgm:presLayoutVars>
          <dgm:chMax val="0"/>
          <dgm:bulletEnabled/>
        </dgm:presLayoutVars>
      </dgm:prSet>
      <dgm:spPr/>
    </dgm:pt>
    <dgm:pt modelId="{923B2301-552B-45D2-9EF0-53A10AA17FC6}" type="pres">
      <dgm:prSet presAssocID="{198ACE8E-34F4-43E6-BB2E-1809B1CC58DC}" presName="bottomLine" presStyleLbl="alignNode1" presStyleIdx="1" presStyleCnt="10">
        <dgm:presLayoutVars/>
      </dgm:prSet>
      <dgm:spPr>
        <a:xfrm>
          <a:off x="3484" y="3158615"/>
          <a:ext cx="1886775" cy="72"/>
        </a:xfrm>
        <a:prstGeom prst="rect">
          <a:avLst/>
        </a:prstGeom>
        <a:solidFill>
          <a:srgbClr val="A92A91">
            <a:hueOff val="0"/>
            <a:satOff val="0"/>
            <a:lumOff val="0"/>
            <a:alphaOff val="0"/>
          </a:srgbClr>
        </a:solidFill>
        <a:ln w="12700" cap="flat" cmpd="sng" algn="ctr">
          <a:solidFill>
            <a:srgbClr val="F3CF45"/>
          </a:solidFill>
          <a:prstDash val="solid"/>
          <a:miter lim="800000"/>
        </a:ln>
        <a:effectLst/>
      </dgm:spPr>
    </dgm:pt>
    <dgm:pt modelId="{1636F17A-F9E0-460B-890B-A46A6E583FD1}" type="pres">
      <dgm:prSet presAssocID="{198ACE8E-34F4-43E6-BB2E-1809B1CC58DC}" presName="nodeText" presStyleLbl="bgAccFollowNode1" presStyleIdx="0" presStyleCnt="5">
        <dgm:presLayoutVars>
          <dgm:bulletEnabled val="1"/>
        </dgm:presLayoutVars>
      </dgm:prSet>
      <dgm:spPr/>
    </dgm:pt>
    <dgm:pt modelId="{CE18CCA6-9206-4DD7-BE09-5291C62117AB}" type="pres">
      <dgm:prSet presAssocID="{C54063C4-24CD-4834-9424-53756AE38C6B}" presName="sibTrans" presStyleCnt="0"/>
      <dgm:spPr/>
    </dgm:pt>
    <dgm:pt modelId="{B75A207A-E561-4A33-8860-3580568F46B8}" type="pres">
      <dgm:prSet presAssocID="{0F6BA1FB-59E5-4F16-A7B4-1533BB1F09E4}" presName="compositeNode" presStyleCnt="0">
        <dgm:presLayoutVars>
          <dgm:bulletEnabled val="1"/>
        </dgm:presLayoutVars>
      </dgm:prSet>
      <dgm:spPr/>
    </dgm:pt>
    <dgm:pt modelId="{02F7283A-0FC3-4AF1-AA94-0270DC0B1C33}" type="pres">
      <dgm:prSet presAssocID="{0F6BA1FB-59E5-4F16-A7B4-1533BB1F09E4}" presName="bgRect" presStyleLbl="bgAccFollowNode1" presStyleIdx="1" presStyleCnt="5"/>
      <dgm:spPr/>
    </dgm:pt>
    <dgm:pt modelId="{C08FC467-91FE-48BD-B243-273925C2B75A}" type="pres">
      <dgm:prSet presAssocID="{7DBF5CB5-29DD-4671-A0F3-981D48571500}" presName="sibTransNodeCircle" presStyleLbl="alignNode1" presStyleIdx="2" presStyleCnt="10">
        <dgm:presLayoutVars>
          <dgm:chMax val="0"/>
          <dgm:bulletEnabled/>
        </dgm:presLayoutVars>
      </dgm:prSet>
      <dgm:spPr/>
    </dgm:pt>
    <dgm:pt modelId="{DE393E47-CBB6-4D77-A342-C9AFD9FC8CB6}" type="pres">
      <dgm:prSet presAssocID="{0F6BA1FB-59E5-4F16-A7B4-1533BB1F09E4}" presName="bottomLine" presStyleLbl="alignNode1" presStyleIdx="3" presStyleCnt="10">
        <dgm:presLayoutVars/>
      </dgm:prSet>
      <dgm:spPr>
        <a:xfrm>
          <a:off x="2078938" y="3158615"/>
          <a:ext cx="1886775" cy="72"/>
        </a:xfrm>
        <a:prstGeom prst="rect">
          <a:avLst/>
        </a:prstGeom>
        <a:solidFill>
          <a:srgbClr val="A92A91">
            <a:hueOff val="0"/>
            <a:satOff val="0"/>
            <a:lumOff val="0"/>
            <a:alphaOff val="0"/>
          </a:srgbClr>
        </a:solidFill>
        <a:ln w="12700" cap="flat" cmpd="sng" algn="ctr">
          <a:solidFill>
            <a:srgbClr val="D47B22"/>
          </a:solidFill>
          <a:prstDash val="solid"/>
          <a:miter lim="800000"/>
        </a:ln>
        <a:effectLst/>
      </dgm:spPr>
    </dgm:pt>
    <dgm:pt modelId="{6209B655-7BD8-4C2E-802B-7A837190A817}" type="pres">
      <dgm:prSet presAssocID="{0F6BA1FB-59E5-4F16-A7B4-1533BB1F09E4}" presName="nodeText" presStyleLbl="bgAccFollowNode1" presStyleIdx="1" presStyleCnt="5">
        <dgm:presLayoutVars>
          <dgm:bulletEnabled val="1"/>
        </dgm:presLayoutVars>
      </dgm:prSet>
      <dgm:spPr/>
    </dgm:pt>
    <dgm:pt modelId="{44DA27FB-BF39-4511-84EF-E3EA3F12D2B6}" type="pres">
      <dgm:prSet presAssocID="{7DBF5CB5-29DD-4671-A0F3-981D48571500}" presName="sibTrans" presStyleCnt="0"/>
      <dgm:spPr/>
    </dgm:pt>
    <dgm:pt modelId="{9ED209A7-CD15-4C32-9372-A0384698B942}" type="pres">
      <dgm:prSet presAssocID="{1D096F01-AEA8-401D-8348-98E9A81F3CE0}" presName="compositeNode" presStyleCnt="0">
        <dgm:presLayoutVars>
          <dgm:bulletEnabled val="1"/>
        </dgm:presLayoutVars>
      </dgm:prSet>
      <dgm:spPr/>
    </dgm:pt>
    <dgm:pt modelId="{B5DA272C-701A-4327-802B-15E4D04DF389}" type="pres">
      <dgm:prSet presAssocID="{1D096F01-AEA8-401D-8348-98E9A81F3CE0}" presName="bgRect" presStyleLbl="bgAccFollowNode1" presStyleIdx="2" presStyleCnt="5"/>
      <dgm:spPr/>
    </dgm:pt>
    <dgm:pt modelId="{4104A2F1-FB99-4C42-8067-46B8EEEC9610}" type="pres">
      <dgm:prSet presAssocID="{6088456C-4B73-4948-985C-DD954DEF44EF}" presName="sibTransNodeCircle" presStyleLbl="alignNode1" presStyleIdx="4" presStyleCnt="10">
        <dgm:presLayoutVars>
          <dgm:chMax val="0"/>
          <dgm:bulletEnabled/>
        </dgm:presLayoutVars>
      </dgm:prSet>
      <dgm:spPr/>
    </dgm:pt>
    <dgm:pt modelId="{2EB92C72-3528-4913-AFF6-FF0B4F338399}" type="pres">
      <dgm:prSet presAssocID="{1D096F01-AEA8-401D-8348-98E9A81F3CE0}" presName="bottomLine" presStyleLbl="alignNode1" presStyleIdx="5" presStyleCnt="10">
        <dgm:presLayoutVars/>
      </dgm:prSet>
      <dgm:spPr>
        <a:xfrm>
          <a:off x="4154392" y="3158615"/>
          <a:ext cx="1886775" cy="72"/>
        </a:xfrm>
        <a:prstGeom prst="rect">
          <a:avLst/>
        </a:prstGeom>
        <a:solidFill>
          <a:srgbClr val="0083A9"/>
        </a:solidFill>
        <a:ln w="12700" cap="flat" cmpd="sng" algn="ctr">
          <a:solidFill>
            <a:srgbClr val="0083A9"/>
          </a:solidFill>
          <a:prstDash val="solid"/>
          <a:miter lim="800000"/>
        </a:ln>
        <a:effectLst/>
      </dgm:spPr>
    </dgm:pt>
    <dgm:pt modelId="{74E21D92-0946-4075-ABB7-F58F125D081F}" type="pres">
      <dgm:prSet presAssocID="{1D096F01-AEA8-401D-8348-98E9A81F3CE0}" presName="nodeText" presStyleLbl="bgAccFollowNode1" presStyleIdx="2" presStyleCnt="5">
        <dgm:presLayoutVars>
          <dgm:bulletEnabled val="1"/>
        </dgm:presLayoutVars>
      </dgm:prSet>
      <dgm:spPr/>
    </dgm:pt>
    <dgm:pt modelId="{E7F9CACB-FE98-4F37-853A-1B05B4BF4385}" type="pres">
      <dgm:prSet presAssocID="{6088456C-4B73-4948-985C-DD954DEF44EF}" presName="sibTrans" presStyleCnt="0"/>
      <dgm:spPr/>
    </dgm:pt>
    <dgm:pt modelId="{313C51D3-DB7E-4530-8AFA-F0AE0E26CE2D}" type="pres">
      <dgm:prSet presAssocID="{DE16CBB4-D3F4-44AD-8379-3A5D78B889D5}" presName="compositeNode" presStyleCnt="0">
        <dgm:presLayoutVars>
          <dgm:bulletEnabled val="1"/>
        </dgm:presLayoutVars>
      </dgm:prSet>
      <dgm:spPr/>
    </dgm:pt>
    <dgm:pt modelId="{549A837B-0FA3-4970-A9F9-3BD236350D3D}" type="pres">
      <dgm:prSet presAssocID="{DE16CBB4-D3F4-44AD-8379-3A5D78B889D5}" presName="bgRect" presStyleLbl="bgAccFollowNode1" presStyleIdx="3" presStyleCnt="5" custLinFactNeighborX="-906" custLinFactNeighborY="346"/>
      <dgm:spPr/>
    </dgm:pt>
    <dgm:pt modelId="{AC6B335A-D8B4-46D8-93DE-B9EF1773F6AC}" type="pres">
      <dgm:prSet presAssocID="{C2728830-9A00-4764-A9F1-670DDF9E57B3}" presName="sibTransNodeCircle" presStyleLbl="alignNode1" presStyleIdx="6" presStyleCnt="10">
        <dgm:presLayoutVars>
          <dgm:chMax val="0"/>
          <dgm:bulletEnabled/>
        </dgm:presLayoutVars>
      </dgm:prSet>
      <dgm:spPr/>
    </dgm:pt>
    <dgm:pt modelId="{7B3E0A16-DB85-46CA-87D6-4D39F6DBFC52}" type="pres">
      <dgm:prSet presAssocID="{DE16CBB4-D3F4-44AD-8379-3A5D78B889D5}" presName="bottomLine" presStyleLbl="alignNode1" presStyleIdx="7" presStyleCnt="10">
        <dgm:presLayoutVars/>
      </dgm:prSet>
      <dgm:spPr>
        <a:xfrm>
          <a:off x="6229845" y="3158615"/>
          <a:ext cx="1886775" cy="72"/>
        </a:xfrm>
        <a:prstGeom prst="rect">
          <a:avLst/>
        </a:prstGeom>
        <a:solidFill>
          <a:srgbClr val="0083A9">
            <a:hueOff val="0"/>
            <a:satOff val="0"/>
            <a:lumOff val="0"/>
            <a:alphaOff val="0"/>
          </a:srgbClr>
        </a:solidFill>
        <a:ln w="12700" cap="flat" cmpd="sng" algn="ctr">
          <a:solidFill>
            <a:srgbClr val="A92A91"/>
          </a:solidFill>
          <a:prstDash val="solid"/>
          <a:miter lim="800000"/>
        </a:ln>
        <a:effectLst/>
      </dgm:spPr>
    </dgm:pt>
    <dgm:pt modelId="{B80B8360-3897-45DE-BD0A-F9CCC9BAC34F}" type="pres">
      <dgm:prSet presAssocID="{DE16CBB4-D3F4-44AD-8379-3A5D78B889D5}" presName="nodeText" presStyleLbl="bgAccFollowNode1" presStyleIdx="3" presStyleCnt="5">
        <dgm:presLayoutVars>
          <dgm:bulletEnabled val="1"/>
        </dgm:presLayoutVars>
      </dgm:prSet>
      <dgm:spPr/>
    </dgm:pt>
    <dgm:pt modelId="{4BE79C5F-B252-4C81-B7E8-356A6349584C}" type="pres">
      <dgm:prSet presAssocID="{C2728830-9A00-4764-A9F1-670DDF9E57B3}" presName="sibTrans" presStyleCnt="0"/>
      <dgm:spPr/>
    </dgm:pt>
    <dgm:pt modelId="{11D9C427-A430-492A-BD3C-E4D081DA46F5}" type="pres">
      <dgm:prSet presAssocID="{F7B81412-5EAE-488C-9259-0FA0EB0F090B}" presName="compositeNode" presStyleCnt="0">
        <dgm:presLayoutVars>
          <dgm:bulletEnabled val="1"/>
        </dgm:presLayoutVars>
      </dgm:prSet>
      <dgm:spPr/>
    </dgm:pt>
    <dgm:pt modelId="{4795DD00-81CA-4D89-AAC9-9CB098B4E837}" type="pres">
      <dgm:prSet presAssocID="{F7B81412-5EAE-488C-9259-0FA0EB0F090B}" presName="bgRect" presStyleLbl="bgAccFollowNode1" presStyleIdx="4" presStyleCnt="5"/>
      <dgm:spPr/>
    </dgm:pt>
    <dgm:pt modelId="{06772805-3643-43C2-9C80-F43268C57C20}" type="pres">
      <dgm:prSet presAssocID="{32E76676-0672-4988-9FB1-308093FF8D5C}" presName="sibTransNodeCircle" presStyleLbl="alignNode1" presStyleIdx="8" presStyleCnt="10">
        <dgm:presLayoutVars>
          <dgm:chMax val="0"/>
          <dgm:bulletEnabled/>
        </dgm:presLayoutVars>
      </dgm:prSet>
      <dgm:spPr/>
    </dgm:pt>
    <dgm:pt modelId="{77F59A8B-7684-4E29-B44F-B0F96367FE70}" type="pres">
      <dgm:prSet presAssocID="{F7B81412-5EAE-488C-9259-0FA0EB0F090B}" presName="bottomLine" presStyleLbl="alignNode1" presStyleIdx="9" presStyleCnt="10">
        <dgm:presLayoutVars/>
      </dgm:prSet>
      <dgm:spPr>
        <a:xfrm>
          <a:off x="8305299" y="3158615"/>
          <a:ext cx="1886775" cy="72"/>
        </a:xfrm>
        <a:prstGeom prst="rect">
          <a:avLst/>
        </a:prstGeom>
        <a:solidFill>
          <a:srgbClr val="159839">
            <a:hueOff val="0"/>
            <a:satOff val="0"/>
            <a:lumOff val="0"/>
            <a:alphaOff val="0"/>
          </a:srgbClr>
        </a:solidFill>
        <a:ln w="12700" cap="flat" cmpd="sng" algn="ctr">
          <a:solidFill>
            <a:srgbClr val="159839">
              <a:hueOff val="0"/>
              <a:satOff val="0"/>
              <a:lumOff val="0"/>
              <a:alphaOff val="0"/>
            </a:srgbClr>
          </a:solidFill>
          <a:prstDash val="solid"/>
          <a:miter lim="800000"/>
        </a:ln>
        <a:effectLst/>
      </dgm:spPr>
    </dgm:pt>
    <dgm:pt modelId="{80C8596E-ABE7-41A1-8A35-72244067CF90}" type="pres">
      <dgm:prSet presAssocID="{F7B81412-5EAE-488C-9259-0FA0EB0F090B}" presName="nodeText" presStyleLbl="bgAccFollowNode1" presStyleIdx="4" presStyleCnt="5">
        <dgm:presLayoutVars>
          <dgm:bulletEnabled val="1"/>
        </dgm:presLayoutVars>
      </dgm:prSet>
      <dgm:spPr/>
    </dgm:pt>
  </dgm:ptLst>
  <dgm:cxnLst>
    <dgm:cxn modelId="{10EAB407-DDBC-4E09-A41B-36376F2BB005}" type="presOf" srcId="{32E76676-0672-4988-9FB1-308093FF8D5C}" destId="{06772805-3643-43C2-9C80-F43268C57C20}" srcOrd="0" destOrd="0" presId="urn:microsoft.com/office/officeart/2016/7/layout/BasicLinearProcessNumbered#1"/>
    <dgm:cxn modelId="{F47EB913-8831-49CC-ABE6-AB555FA6F993}" type="presOf" srcId="{6088456C-4B73-4948-985C-DD954DEF44EF}" destId="{4104A2F1-FB99-4C42-8067-46B8EEEC9610}" srcOrd="0" destOrd="0" presId="urn:microsoft.com/office/officeart/2016/7/layout/BasicLinearProcessNumbered#1"/>
    <dgm:cxn modelId="{EB7FE821-06C9-4CFA-BBFF-63BF8C7F1444}" type="presOf" srcId="{198ACE8E-34F4-43E6-BB2E-1809B1CC58DC}" destId="{1896CBD6-4A99-4E4A-A270-A70AEFBAAF7E}" srcOrd="0" destOrd="0" presId="urn:microsoft.com/office/officeart/2016/7/layout/BasicLinearProcessNumbered#1"/>
    <dgm:cxn modelId="{9B21BC25-6F2C-47C2-8285-8E9BB26D02F7}" type="presOf" srcId="{DE16CBB4-D3F4-44AD-8379-3A5D78B889D5}" destId="{B80B8360-3897-45DE-BD0A-F9CCC9BAC34F}" srcOrd="1" destOrd="0" presId="urn:microsoft.com/office/officeart/2016/7/layout/BasicLinearProcessNumbered#1"/>
    <dgm:cxn modelId="{A7465026-5EB9-4359-B2CA-62409A490278}" type="presOf" srcId="{0F5B3066-540F-4606-ADEC-65EB1C3E9627}" destId="{869C0C7E-BD0C-4E5F-8D96-6B8EEC39B952}" srcOrd="0" destOrd="0" presId="urn:microsoft.com/office/officeart/2016/7/layout/BasicLinearProcessNumbered#1"/>
    <dgm:cxn modelId="{500C1428-BAD2-4EA1-AAAB-CD4D6F648C0B}" type="presOf" srcId="{0F6BA1FB-59E5-4F16-A7B4-1533BB1F09E4}" destId="{02F7283A-0FC3-4AF1-AA94-0270DC0B1C33}" srcOrd="0" destOrd="0" presId="urn:microsoft.com/office/officeart/2016/7/layout/BasicLinearProcessNumbered#1"/>
    <dgm:cxn modelId="{8327A44B-5326-4A8B-9B23-A3D3C09A16F3}" srcId="{0F5B3066-540F-4606-ADEC-65EB1C3E9627}" destId="{198ACE8E-34F4-43E6-BB2E-1809B1CC58DC}" srcOrd="0" destOrd="0" parTransId="{49F555B2-B165-4CB6-8578-DF4BCD791ABF}" sibTransId="{C54063C4-24CD-4834-9424-53756AE38C6B}"/>
    <dgm:cxn modelId="{7B7DC85A-1097-4B13-A457-5376A39A58E2}" type="presOf" srcId="{F7B81412-5EAE-488C-9259-0FA0EB0F090B}" destId="{80C8596E-ABE7-41A1-8A35-72244067CF90}" srcOrd="1" destOrd="0" presId="urn:microsoft.com/office/officeart/2016/7/layout/BasicLinearProcessNumbered#1"/>
    <dgm:cxn modelId="{619E3C68-1E17-487D-ABC8-EB727F4952A3}" type="presOf" srcId="{C54063C4-24CD-4834-9424-53756AE38C6B}" destId="{9C3A7F13-9585-42DF-AD32-B56F82B123C8}" srcOrd="0" destOrd="0" presId="urn:microsoft.com/office/officeart/2016/7/layout/BasicLinearProcessNumbered#1"/>
    <dgm:cxn modelId="{F4BF496B-2EAC-4B21-A290-8C4A35AC4213}" type="presOf" srcId="{7DBF5CB5-29DD-4671-A0F3-981D48571500}" destId="{C08FC467-91FE-48BD-B243-273925C2B75A}" srcOrd="0" destOrd="0" presId="urn:microsoft.com/office/officeart/2016/7/layout/BasicLinearProcessNumbered#1"/>
    <dgm:cxn modelId="{32F29D6B-8717-40AA-AB41-CDE85B6445F2}" type="presOf" srcId="{C2728830-9A00-4764-A9F1-670DDF9E57B3}" destId="{AC6B335A-D8B4-46D8-93DE-B9EF1773F6AC}" srcOrd="0" destOrd="0" presId="urn:microsoft.com/office/officeart/2016/7/layout/BasicLinearProcessNumbered#1"/>
    <dgm:cxn modelId="{EF38696C-3284-4D81-8B6A-406B0A4B5478}" type="presOf" srcId="{DE16CBB4-D3F4-44AD-8379-3A5D78B889D5}" destId="{549A837B-0FA3-4970-A9F9-3BD236350D3D}" srcOrd="0" destOrd="0" presId="urn:microsoft.com/office/officeart/2016/7/layout/BasicLinearProcessNumbered#1"/>
    <dgm:cxn modelId="{2E8EE86D-D18A-48C5-817B-661FEDBE5EB5}" type="presOf" srcId="{0F6BA1FB-59E5-4F16-A7B4-1533BB1F09E4}" destId="{6209B655-7BD8-4C2E-802B-7A837190A817}" srcOrd="1" destOrd="0" presId="urn:microsoft.com/office/officeart/2016/7/layout/BasicLinearProcessNumbered#1"/>
    <dgm:cxn modelId="{AA103CB4-BE4E-4C3C-8A8A-83391F2FB47F}" type="presOf" srcId="{1D096F01-AEA8-401D-8348-98E9A81F3CE0}" destId="{B5DA272C-701A-4327-802B-15E4D04DF389}" srcOrd="0" destOrd="0" presId="urn:microsoft.com/office/officeart/2016/7/layout/BasicLinearProcessNumbered#1"/>
    <dgm:cxn modelId="{451EA9B5-F1ED-4BC6-8C22-CD5C870E657E}" type="presOf" srcId="{F7B81412-5EAE-488C-9259-0FA0EB0F090B}" destId="{4795DD00-81CA-4D89-AAC9-9CB098B4E837}" srcOrd="0" destOrd="0" presId="urn:microsoft.com/office/officeart/2016/7/layout/BasicLinearProcessNumbered#1"/>
    <dgm:cxn modelId="{EC143BBE-149C-4B2B-96B6-7B3C8595B821}" type="presOf" srcId="{1D096F01-AEA8-401D-8348-98E9A81F3CE0}" destId="{74E21D92-0946-4075-ABB7-F58F125D081F}" srcOrd="1" destOrd="0" presId="urn:microsoft.com/office/officeart/2016/7/layout/BasicLinearProcessNumbered#1"/>
    <dgm:cxn modelId="{AD7281BE-8A99-43C0-9016-4082EB985BF2}" srcId="{0F5B3066-540F-4606-ADEC-65EB1C3E9627}" destId="{F7B81412-5EAE-488C-9259-0FA0EB0F090B}" srcOrd="4" destOrd="0" parTransId="{C9E63F01-62A4-4331-A67D-7FE563CE9D07}" sibTransId="{32E76676-0672-4988-9FB1-308093FF8D5C}"/>
    <dgm:cxn modelId="{FD2381C0-DA6F-4859-90D6-313730044E7C}" srcId="{0F5B3066-540F-4606-ADEC-65EB1C3E9627}" destId="{1D096F01-AEA8-401D-8348-98E9A81F3CE0}" srcOrd="2" destOrd="0" parTransId="{AB9DA1CE-0370-48BB-8362-3A4CBF7FFB29}" sibTransId="{6088456C-4B73-4948-985C-DD954DEF44EF}"/>
    <dgm:cxn modelId="{8CB3EED4-728A-4D4F-ACB4-5DD629623D8A}" type="presOf" srcId="{198ACE8E-34F4-43E6-BB2E-1809B1CC58DC}" destId="{1636F17A-F9E0-460B-890B-A46A6E583FD1}" srcOrd="1" destOrd="0" presId="urn:microsoft.com/office/officeart/2016/7/layout/BasicLinearProcessNumbered#1"/>
    <dgm:cxn modelId="{F0FA65E5-FB81-4E7A-9467-65363565F4A0}" srcId="{0F5B3066-540F-4606-ADEC-65EB1C3E9627}" destId="{0F6BA1FB-59E5-4F16-A7B4-1533BB1F09E4}" srcOrd="1" destOrd="0" parTransId="{6A557BB1-C0DD-44CB-8745-CE5481476209}" sibTransId="{7DBF5CB5-29DD-4671-A0F3-981D48571500}"/>
    <dgm:cxn modelId="{058D75E7-8E09-41CE-ADFC-EEAD1556353B}" srcId="{0F5B3066-540F-4606-ADEC-65EB1C3E9627}" destId="{DE16CBB4-D3F4-44AD-8379-3A5D78B889D5}" srcOrd="3" destOrd="0" parTransId="{917142D8-7514-46BB-B61D-8633F0189C31}" sibTransId="{C2728830-9A00-4764-A9F1-670DDF9E57B3}"/>
    <dgm:cxn modelId="{6FD83AE8-DB7F-4EFE-8F0A-58735E6AEC64}" type="presParOf" srcId="{869C0C7E-BD0C-4E5F-8D96-6B8EEC39B952}" destId="{A1C50682-E81A-4719-9746-6B052BFB6DD3}" srcOrd="0" destOrd="0" presId="urn:microsoft.com/office/officeart/2016/7/layout/BasicLinearProcessNumbered#1"/>
    <dgm:cxn modelId="{AA17009A-379B-43BE-97BA-12B67036AD90}" type="presParOf" srcId="{A1C50682-E81A-4719-9746-6B052BFB6DD3}" destId="{1896CBD6-4A99-4E4A-A270-A70AEFBAAF7E}" srcOrd="0" destOrd="0" presId="urn:microsoft.com/office/officeart/2016/7/layout/BasicLinearProcessNumbered#1"/>
    <dgm:cxn modelId="{6D85C09F-1D0A-406F-9396-06638BA4FD92}" type="presParOf" srcId="{A1C50682-E81A-4719-9746-6B052BFB6DD3}" destId="{9C3A7F13-9585-42DF-AD32-B56F82B123C8}" srcOrd="1" destOrd="0" presId="urn:microsoft.com/office/officeart/2016/7/layout/BasicLinearProcessNumbered#1"/>
    <dgm:cxn modelId="{794669B6-74B7-439A-8EE2-238314813197}" type="presParOf" srcId="{A1C50682-E81A-4719-9746-6B052BFB6DD3}" destId="{923B2301-552B-45D2-9EF0-53A10AA17FC6}" srcOrd="2" destOrd="0" presId="urn:microsoft.com/office/officeart/2016/7/layout/BasicLinearProcessNumbered#1"/>
    <dgm:cxn modelId="{23ECCBA1-941D-4643-9618-18F560A80DAB}" type="presParOf" srcId="{A1C50682-E81A-4719-9746-6B052BFB6DD3}" destId="{1636F17A-F9E0-460B-890B-A46A6E583FD1}" srcOrd="3" destOrd="0" presId="urn:microsoft.com/office/officeart/2016/7/layout/BasicLinearProcessNumbered#1"/>
    <dgm:cxn modelId="{84426433-1E67-4D55-9D10-3C4CF150BF28}" type="presParOf" srcId="{869C0C7E-BD0C-4E5F-8D96-6B8EEC39B952}" destId="{CE18CCA6-9206-4DD7-BE09-5291C62117AB}" srcOrd="1" destOrd="0" presId="urn:microsoft.com/office/officeart/2016/7/layout/BasicLinearProcessNumbered#1"/>
    <dgm:cxn modelId="{16E156BA-CA11-45E4-B5EA-B4F3067B424F}" type="presParOf" srcId="{869C0C7E-BD0C-4E5F-8D96-6B8EEC39B952}" destId="{B75A207A-E561-4A33-8860-3580568F46B8}" srcOrd="2" destOrd="0" presId="urn:microsoft.com/office/officeart/2016/7/layout/BasicLinearProcessNumbered#1"/>
    <dgm:cxn modelId="{63957AA2-61FB-47C5-9B97-06D23CB5FDF5}" type="presParOf" srcId="{B75A207A-E561-4A33-8860-3580568F46B8}" destId="{02F7283A-0FC3-4AF1-AA94-0270DC0B1C33}" srcOrd="0" destOrd="0" presId="urn:microsoft.com/office/officeart/2016/7/layout/BasicLinearProcessNumbered#1"/>
    <dgm:cxn modelId="{3099F022-A87D-4FA3-8BC3-9575F846BC44}" type="presParOf" srcId="{B75A207A-E561-4A33-8860-3580568F46B8}" destId="{C08FC467-91FE-48BD-B243-273925C2B75A}" srcOrd="1" destOrd="0" presId="urn:microsoft.com/office/officeart/2016/7/layout/BasicLinearProcessNumbered#1"/>
    <dgm:cxn modelId="{A2E37B9F-7D4B-49D4-AF46-9A540F2ACE59}" type="presParOf" srcId="{B75A207A-E561-4A33-8860-3580568F46B8}" destId="{DE393E47-CBB6-4D77-A342-C9AFD9FC8CB6}" srcOrd="2" destOrd="0" presId="urn:microsoft.com/office/officeart/2016/7/layout/BasicLinearProcessNumbered#1"/>
    <dgm:cxn modelId="{3374E4EC-7EA8-47C5-B2E6-92A2F8FDFB7F}" type="presParOf" srcId="{B75A207A-E561-4A33-8860-3580568F46B8}" destId="{6209B655-7BD8-4C2E-802B-7A837190A817}" srcOrd="3" destOrd="0" presId="urn:microsoft.com/office/officeart/2016/7/layout/BasicLinearProcessNumbered#1"/>
    <dgm:cxn modelId="{64EBAD3F-E38B-4135-AAA2-C165246599F7}" type="presParOf" srcId="{869C0C7E-BD0C-4E5F-8D96-6B8EEC39B952}" destId="{44DA27FB-BF39-4511-84EF-E3EA3F12D2B6}" srcOrd="3" destOrd="0" presId="urn:microsoft.com/office/officeart/2016/7/layout/BasicLinearProcessNumbered#1"/>
    <dgm:cxn modelId="{C047657C-4647-4043-950A-E8F7F675767E}" type="presParOf" srcId="{869C0C7E-BD0C-4E5F-8D96-6B8EEC39B952}" destId="{9ED209A7-CD15-4C32-9372-A0384698B942}" srcOrd="4" destOrd="0" presId="urn:microsoft.com/office/officeart/2016/7/layout/BasicLinearProcessNumbered#1"/>
    <dgm:cxn modelId="{0F5F3613-D3F0-4FA7-ACBA-C61DDC0B6FCC}" type="presParOf" srcId="{9ED209A7-CD15-4C32-9372-A0384698B942}" destId="{B5DA272C-701A-4327-802B-15E4D04DF389}" srcOrd="0" destOrd="0" presId="urn:microsoft.com/office/officeart/2016/7/layout/BasicLinearProcessNumbered#1"/>
    <dgm:cxn modelId="{AB7A54D4-8E23-4583-8E98-345042A04591}" type="presParOf" srcId="{9ED209A7-CD15-4C32-9372-A0384698B942}" destId="{4104A2F1-FB99-4C42-8067-46B8EEEC9610}" srcOrd="1" destOrd="0" presId="urn:microsoft.com/office/officeart/2016/7/layout/BasicLinearProcessNumbered#1"/>
    <dgm:cxn modelId="{06C75B26-0F3E-41ED-839F-4D64199F4461}" type="presParOf" srcId="{9ED209A7-CD15-4C32-9372-A0384698B942}" destId="{2EB92C72-3528-4913-AFF6-FF0B4F338399}" srcOrd="2" destOrd="0" presId="urn:microsoft.com/office/officeart/2016/7/layout/BasicLinearProcessNumbered#1"/>
    <dgm:cxn modelId="{AAB9864E-92C0-4EA3-9F0E-6EB52D100EBE}" type="presParOf" srcId="{9ED209A7-CD15-4C32-9372-A0384698B942}" destId="{74E21D92-0946-4075-ABB7-F58F125D081F}" srcOrd="3" destOrd="0" presId="urn:microsoft.com/office/officeart/2016/7/layout/BasicLinearProcessNumbered#1"/>
    <dgm:cxn modelId="{13ED127B-27D7-4A94-8FC0-60DF0BA87D27}" type="presParOf" srcId="{869C0C7E-BD0C-4E5F-8D96-6B8EEC39B952}" destId="{E7F9CACB-FE98-4F37-853A-1B05B4BF4385}" srcOrd="5" destOrd="0" presId="urn:microsoft.com/office/officeart/2016/7/layout/BasicLinearProcessNumbered#1"/>
    <dgm:cxn modelId="{4B61CEE5-C2BB-4897-9CE0-A1A15D162F44}" type="presParOf" srcId="{869C0C7E-BD0C-4E5F-8D96-6B8EEC39B952}" destId="{313C51D3-DB7E-4530-8AFA-F0AE0E26CE2D}" srcOrd="6" destOrd="0" presId="urn:microsoft.com/office/officeart/2016/7/layout/BasicLinearProcessNumbered#1"/>
    <dgm:cxn modelId="{9B85DE27-B7E4-402F-BE27-E3C3985E9A79}" type="presParOf" srcId="{313C51D3-DB7E-4530-8AFA-F0AE0E26CE2D}" destId="{549A837B-0FA3-4970-A9F9-3BD236350D3D}" srcOrd="0" destOrd="0" presId="urn:microsoft.com/office/officeart/2016/7/layout/BasicLinearProcessNumbered#1"/>
    <dgm:cxn modelId="{9D5D9389-D124-429A-8F96-49696F6F4EF9}" type="presParOf" srcId="{313C51D3-DB7E-4530-8AFA-F0AE0E26CE2D}" destId="{AC6B335A-D8B4-46D8-93DE-B9EF1773F6AC}" srcOrd="1" destOrd="0" presId="urn:microsoft.com/office/officeart/2016/7/layout/BasicLinearProcessNumbered#1"/>
    <dgm:cxn modelId="{AEF2A504-6850-4ED8-81A9-8B6F7FF43DCD}" type="presParOf" srcId="{313C51D3-DB7E-4530-8AFA-F0AE0E26CE2D}" destId="{7B3E0A16-DB85-46CA-87D6-4D39F6DBFC52}" srcOrd="2" destOrd="0" presId="urn:microsoft.com/office/officeart/2016/7/layout/BasicLinearProcessNumbered#1"/>
    <dgm:cxn modelId="{25F27692-3F46-46F7-BF34-29BD99560D08}" type="presParOf" srcId="{313C51D3-DB7E-4530-8AFA-F0AE0E26CE2D}" destId="{B80B8360-3897-45DE-BD0A-F9CCC9BAC34F}" srcOrd="3" destOrd="0" presId="urn:microsoft.com/office/officeart/2016/7/layout/BasicLinearProcessNumbered#1"/>
    <dgm:cxn modelId="{4796AC81-FE2B-441F-A0B6-C344625F6E96}" type="presParOf" srcId="{869C0C7E-BD0C-4E5F-8D96-6B8EEC39B952}" destId="{4BE79C5F-B252-4C81-B7E8-356A6349584C}" srcOrd="7" destOrd="0" presId="urn:microsoft.com/office/officeart/2016/7/layout/BasicLinearProcessNumbered#1"/>
    <dgm:cxn modelId="{F640017D-6D0A-4410-A66B-828F2066B1C3}" type="presParOf" srcId="{869C0C7E-BD0C-4E5F-8D96-6B8EEC39B952}" destId="{11D9C427-A430-492A-BD3C-E4D081DA46F5}" srcOrd="8" destOrd="0" presId="urn:microsoft.com/office/officeart/2016/7/layout/BasicLinearProcessNumbered#1"/>
    <dgm:cxn modelId="{3F5AE0F2-FA72-4C37-BCFA-A61C660A8759}" type="presParOf" srcId="{11D9C427-A430-492A-BD3C-E4D081DA46F5}" destId="{4795DD00-81CA-4D89-AAC9-9CB098B4E837}" srcOrd="0" destOrd="0" presId="urn:microsoft.com/office/officeart/2016/7/layout/BasicLinearProcessNumbered#1"/>
    <dgm:cxn modelId="{D1D3C516-0A96-4C35-8949-341CF221BBD1}" type="presParOf" srcId="{11D9C427-A430-492A-BD3C-E4D081DA46F5}" destId="{06772805-3643-43C2-9C80-F43268C57C20}" srcOrd="1" destOrd="0" presId="urn:microsoft.com/office/officeart/2016/7/layout/BasicLinearProcessNumbered#1"/>
    <dgm:cxn modelId="{A39F6DBC-EC8C-42B3-9D5B-962E5C23F626}" type="presParOf" srcId="{11D9C427-A430-492A-BD3C-E4D081DA46F5}" destId="{77F59A8B-7684-4E29-B44F-B0F96367FE70}" srcOrd="2" destOrd="0" presId="urn:microsoft.com/office/officeart/2016/7/layout/BasicLinearProcessNumbered#1"/>
    <dgm:cxn modelId="{37B3E4C3-947D-462B-A3DF-A33AAEB8FA1C}" type="presParOf" srcId="{11D9C427-A430-492A-BD3C-E4D081DA46F5}" destId="{80C8596E-ABE7-41A1-8A35-72244067CF90}" srcOrd="3" destOrd="0" presId="urn:microsoft.com/office/officeart/2016/7/layout/BasicLinearProcessNumbere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561721-7C2C-4A79-B878-44F3018FFCA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E3D7F99F-DE00-4D9D-90AB-D044CFAA5362}">
      <dgm:prSet phldrT="[Text]"/>
      <dgm:spPr/>
      <dgm:t>
        <a:bodyPr/>
        <a:lstStyle/>
        <a:p>
          <a:r>
            <a:rPr lang="en-US"/>
            <a:t>Are </a:t>
          </a:r>
          <a:r>
            <a:rPr lang="en-US" b="1" u="sng"/>
            <a:t>all</a:t>
          </a:r>
          <a:r>
            <a:rPr lang="en-US"/>
            <a:t> CIP Goals reflected in our Strategic Plan Priorities? If not, which CIP Goal(s) are missing and should be added to the Strategic Plan?</a:t>
          </a:r>
        </a:p>
      </dgm:t>
    </dgm:pt>
    <dgm:pt modelId="{02AF19B0-7B94-418C-865C-726F2FD7DB4B}" type="parTrans" cxnId="{2716B121-3C70-4009-8702-6DA07FE40D00}">
      <dgm:prSet/>
      <dgm:spPr/>
      <dgm:t>
        <a:bodyPr/>
        <a:lstStyle/>
        <a:p>
          <a:endParaRPr lang="en-US"/>
        </a:p>
      </dgm:t>
    </dgm:pt>
    <dgm:pt modelId="{109B403D-00F3-4207-88BF-8BD67B588BCF}" type="sibTrans" cxnId="{2716B121-3C70-4009-8702-6DA07FE40D00}">
      <dgm:prSet/>
      <dgm:spPr/>
      <dgm:t>
        <a:bodyPr/>
        <a:lstStyle/>
        <a:p>
          <a:endParaRPr lang="en-US"/>
        </a:p>
      </dgm:t>
    </dgm:pt>
    <dgm:pt modelId="{E1FFA598-3C8A-4C38-88F9-8E0DB5F4CB66}">
      <dgm:prSet phldrT="[Text]" phldr="1"/>
      <dgm:spPr/>
      <dgm:t>
        <a:bodyPr/>
        <a:lstStyle/>
        <a:p>
          <a:endParaRPr lang="en-US"/>
        </a:p>
      </dgm:t>
    </dgm:pt>
    <dgm:pt modelId="{7D19BE13-4D50-41A5-9B57-052DECD767CE}" type="parTrans" cxnId="{9E2DAAEF-3306-449A-B437-D278A2BBC9BB}">
      <dgm:prSet/>
      <dgm:spPr/>
      <dgm:t>
        <a:bodyPr/>
        <a:lstStyle/>
        <a:p>
          <a:endParaRPr lang="en-US"/>
        </a:p>
      </dgm:t>
    </dgm:pt>
    <dgm:pt modelId="{F04899F0-F766-4B54-BDB1-E1673138B301}" type="sibTrans" cxnId="{9E2DAAEF-3306-449A-B437-D278A2BBC9BB}">
      <dgm:prSet/>
      <dgm:spPr/>
      <dgm:t>
        <a:bodyPr/>
        <a:lstStyle/>
        <a:p>
          <a:endParaRPr lang="en-US"/>
        </a:p>
      </dgm:t>
    </dgm:pt>
    <dgm:pt modelId="{5FD8D9F0-5EA9-416A-BC6F-371703DCB2BB}">
      <dgm:prSet phldrT="[Text]" phldr="1"/>
      <dgm:spPr/>
      <dgm:t>
        <a:bodyPr/>
        <a:lstStyle/>
        <a:p>
          <a:endParaRPr lang="en-US"/>
        </a:p>
      </dgm:t>
    </dgm:pt>
    <dgm:pt modelId="{F04CC161-7796-4590-A4F7-0554A7980E00}" type="parTrans" cxnId="{D66810A5-B7AA-4EB9-8B01-6BBCC3A969E4}">
      <dgm:prSet/>
      <dgm:spPr/>
      <dgm:t>
        <a:bodyPr/>
        <a:lstStyle/>
        <a:p>
          <a:endParaRPr lang="en-US"/>
        </a:p>
      </dgm:t>
    </dgm:pt>
    <dgm:pt modelId="{74C54E56-029E-4673-90E3-F18B56E5C717}" type="sibTrans" cxnId="{D66810A5-B7AA-4EB9-8B01-6BBCC3A969E4}">
      <dgm:prSet/>
      <dgm:spPr/>
      <dgm:t>
        <a:bodyPr/>
        <a:lstStyle/>
        <a:p>
          <a:endParaRPr lang="en-US"/>
        </a:p>
      </dgm:t>
    </dgm:pt>
    <dgm:pt modelId="{D641FBA9-47DF-4464-AC65-D72F0DC8532B}">
      <dgm:prSet phldrT="[Text]"/>
      <dgm:spPr/>
      <dgm:t>
        <a:bodyPr/>
        <a:lstStyle/>
        <a:p>
          <a:r>
            <a:rPr lang="en-US"/>
            <a:t>What progress has been made towards the priorities identified in our Strategic Plan? What evidence/data do we have?</a:t>
          </a:r>
        </a:p>
      </dgm:t>
    </dgm:pt>
    <dgm:pt modelId="{05724365-CFDC-4D78-9BDF-505D9280E709}" type="parTrans" cxnId="{81D9F0A5-E641-4F4C-B07B-2B69854DD78A}">
      <dgm:prSet/>
      <dgm:spPr/>
      <dgm:t>
        <a:bodyPr/>
        <a:lstStyle/>
        <a:p>
          <a:endParaRPr lang="en-US"/>
        </a:p>
      </dgm:t>
    </dgm:pt>
    <dgm:pt modelId="{586AD18D-5FA4-48BE-A09F-CC1356781359}" type="sibTrans" cxnId="{81D9F0A5-E641-4F4C-B07B-2B69854DD78A}">
      <dgm:prSet/>
      <dgm:spPr/>
      <dgm:t>
        <a:bodyPr/>
        <a:lstStyle/>
        <a:p>
          <a:endParaRPr lang="en-US"/>
        </a:p>
      </dgm:t>
    </dgm:pt>
    <dgm:pt modelId="{7D8DE8F9-4037-42E2-ABA2-A8CF78EDF0C0}">
      <dgm:prSet phldrT="[Text]"/>
      <dgm:spPr/>
      <dgm:t>
        <a:bodyPr/>
        <a:lstStyle/>
        <a:p>
          <a:r>
            <a:rPr lang="en-US"/>
            <a:t>All teachers training on NWEA Map Goal Setting. Teachers will begin conferencing with students after Winter MAP filling out Goal setting sheets.</a:t>
          </a:r>
          <a:endParaRPr lang="en-US" dirty="0"/>
        </a:p>
      </dgm:t>
    </dgm:pt>
    <dgm:pt modelId="{C00BA478-F7EF-4ABA-92DA-E21119F821FF}" type="parTrans" cxnId="{B1AD958D-312C-4C81-BF7A-57725718AB23}">
      <dgm:prSet/>
      <dgm:spPr/>
      <dgm:t>
        <a:bodyPr/>
        <a:lstStyle/>
        <a:p>
          <a:endParaRPr lang="en-US"/>
        </a:p>
      </dgm:t>
    </dgm:pt>
    <dgm:pt modelId="{C4969F15-0CB7-4674-8729-4D79E41EFDA7}" type="sibTrans" cxnId="{B1AD958D-312C-4C81-BF7A-57725718AB23}">
      <dgm:prSet/>
      <dgm:spPr/>
      <dgm:t>
        <a:bodyPr/>
        <a:lstStyle/>
        <a:p>
          <a:endParaRPr lang="en-US"/>
        </a:p>
      </dgm:t>
    </dgm:pt>
    <dgm:pt modelId="{89F160A5-385F-435B-993D-624E928494AA}">
      <dgm:prSet phldrT="[Text]"/>
      <dgm:spPr/>
      <dgm:t>
        <a:bodyPr/>
        <a:lstStyle/>
        <a:p>
          <a:r>
            <a:rPr lang="en-US"/>
            <a:t>Based upon available data, are there any other adjustments we need to make to the Strategic Plan?</a:t>
          </a:r>
        </a:p>
      </dgm:t>
    </dgm:pt>
    <dgm:pt modelId="{4257D6F5-1CDE-4CE7-BA71-59923A62EB27}" type="parTrans" cxnId="{A7D09CA9-093A-4767-ACD6-6C5F2C39BA85}">
      <dgm:prSet/>
      <dgm:spPr/>
      <dgm:t>
        <a:bodyPr/>
        <a:lstStyle/>
        <a:p>
          <a:endParaRPr lang="en-US"/>
        </a:p>
      </dgm:t>
    </dgm:pt>
    <dgm:pt modelId="{6D7B85EA-B731-4C65-8788-8E583B5A7C57}" type="sibTrans" cxnId="{A7D09CA9-093A-4767-ACD6-6C5F2C39BA85}">
      <dgm:prSet/>
      <dgm:spPr/>
      <dgm:t>
        <a:bodyPr/>
        <a:lstStyle/>
        <a:p>
          <a:endParaRPr lang="en-US"/>
        </a:p>
      </dgm:t>
    </dgm:pt>
    <dgm:pt modelId="{6055D5BD-ADDF-409D-9855-625CDF7F9FE3}">
      <dgm:prSet phldrT="[Text]" phldr="1"/>
      <dgm:spPr/>
      <dgm:t>
        <a:bodyPr/>
        <a:lstStyle/>
        <a:p>
          <a:endParaRPr lang="en-US"/>
        </a:p>
      </dgm:t>
    </dgm:pt>
    <dgm:pt modelId="{70205FDF-E611-46A3-B5CF-D78CA2243205}" type="parTrans" cxnId="{67B64667-C65B-4BE9-9C5C-9EE61B449C90}">
      <dgm:prSet/>
      <dgm:spPr/>
      <dgm:t>
        <a:bodyPr/>
        <a:lstStyle/>
        <a:p>
          <a:endParaRPr lang="en-US"/>
        </a:p>
      </dgm:t>
    </dgm:pt>
    <dgm:pt modelId="{09C077F7-2D3C-4C62-9106-B324518973A1}" type="sibTrans" cxnId="{67B64667-C65B-4BE9-9C5C-9EE61B449C90}">
      <dgm:prSet/>
      <dgm:spPr/>
      <dgm:t>
        <a:bodyPr/>
        <a:lstStyle/>
        <a:p>
          <a:endParaRPr lang="en-US"/>
        </a:p>
      </dgm:t>
    </dgm:pt>
    <dgm:pt modelId="{925BBD62-4EC4-4B5A-9CF6-9F1D6D44F163}">
      <dgm:prSet phldrT="[Text]" phldr="1"/>
      <dgm:spPr/>
      <dgm:t>
        <a:bodyPr/>
        <a:lstStyle/>
        <a:p>
          <a:endParaRPr lang="en-US"/>
        </a:p>
      </dgm:t>
    </dgm:pt>
    <dgm:pt modelId="{A21FA739-16DB-460F-A034-F7AF72F2AF7C}" type="parTrans" cxnId="{F8E6A70D-3E52-4AC5-BE06-5406BE484943}">
      <dgm:prSet/>
      <dgm:spPr/>
      <dgm:t>
        <a:bodyPr/>
        <a:lstStyle/>
        <a:p>
          <a:endParaRPr lang="en-US"/>
        </a:p>
      </dgm:t>
    </dgm:pt>
    <dgm:pt modelId="{0C938BE3-73D1-4155-9C18-584814935D01}" type="sibTrans" cxnId="{F8E6A70D-3E52-4AC5-BE06-5406BE484943}">
      <dgm:prSet/>
      <dgm:spPr/>
      <dgm:t>
        <a:bodyPr/>
        <a:lstStyle/>
        <a:p>
          <a:endParaRPr lang="en-US"/>
        </a:p>
      </dgm:t>
    </dgm:pt>
    <dgm:pt modelId="{E37143A7-5F55-45A7-93DF-56446C87EFDD}">
      <dgm:prSet/>
      <dgm:spPr/>
      <dgm:t>
        <a:bodyPr/>
        <a:lstStyle/>
        <a:p>
          <a:r>
            <a:rPr lang="en-US" dirty="0"/>
            <a:t>Teachers are submitting plans for small group interventions listing learning statements,  resources and assessments for differentiation</a:t>
          </a:r>
        </a:p>
      </dgm:t>
    </dgm:pt>
    <dgm:pt modelId="{C069FCD9-6235-49A9-8F27-94E686C84160}" type="parTrans" cxnId="{85DCB0DC-64A2-48F0-BC04-2D1773C0B740}">
      <dgm:prSet/>
      <dgm:spPr/>
      <dgm:t>
        <a:bodyPr/>
        <a:lstStyle/>
        <a:p>
          <a:endParaRPr lang="en-US"/>
        </a:p>
      </dgm:t>
    </dgm:pt>
    <dgm:pt modelId="{FCDAB0D0-4EA4-423F-B3B1-04BD476F5B5E}" type="sibTrans" cxnId="{85DCB0DC-64A2-48F0-BC04-2D1773C0B740}">
      <dgm:prSet/>
      <dgm:spPr/>
      <dgm:t>
        <a:bodyPr/>
        <a:lstStyle/>
        <a:p>
          <a:endParaRPr lang="en-US"/>
        </a:p>
      </dgm:t>
    </dgm:pt>
    <dgm:pt modelId="{3349C0E8-6BEE-45D4-98CC-EFE56019B217}" type="pres">
      <dgm:prSet presAssocID="{1A561721-7C2C-4A79-B878-44F3018FFCAA}" presName="Name0" presStyleCnt="0">
        <dgm:presLayoutVars>
          <dgm:dir/>
          <dgm:animLvl val="lvl"/>
          <dgm:resizeHandles val="exact"/>
        </dgm:presLayoutVars>
      </dgm:prSet>
      <dgm:spPr/>
    </dgm:pt>
    <dgm:pt modelId="{4AA2B0AF-8066-439C-B209-8EAFA0A72D11}" type="pres">
      <dgm:prSet presAssocID="{E3D7F99F-DE00-4D9D-90AB-D044CFAA5362}" presName="linNode" presStyleCnt="0"/>
      <dgm:spPr/>
    </dgm:pt>
    <dgm:pt modelId="{4E568A9E-3939-4DDD-B165-36923469ACE6}" type="pres">
      <dgm:prSet presAssocID="{E3D7F99F-DE00-4D9D-90AB-D044CFAA5362}" presName="parentText" presStyleLbl="node1" presStyleIdx="0" presStyleCnt="3" custScaleX="90736">
        <dgm:presLayoutVars>
          <dgm:chMax val="1"/>
          <dgm:bulletEnabled val="1"/>
        </dgm:presLayoutVars>
      </dgm:prSet>
      <dgm:spPr/>
    </dgm:pt>
    <dgm:pt modelId="{9C150D04-4FFC-468A-96F7-AC663EDBD4A2}" type="pres">
      <dgm:prSet presAssocID="{E3D7F99F-DE00-4D9D-90AB-D044CFAA5362}" presName="descendantText" presStyleLbl="alignAccFollowNode1" presStyleIdx="0" presStyleCnt="3">
        <dgm:presLayoutVars>
          <dgm:bulletEnabled val="1"/>
        </dgm:presLayoutVars>
      </dgm:prSet>
      <dgm:spPr/>
    </dgm:pt>
    <dgm:pt modelId="{74AE925D-4176-4DD1-A1EC-6B03E57B0012}" type="pres">
      <dgm:prSet presAssocID="{109B403D-00F3-4207-88BF-8BD67B588BCF}" presName="sp" presStyleCnt="0"/>
      <dgm:spPr/>
    </dgm:pt>
    <dgm:pt modelId="{7C14FD00-FD04-4152-988E-96F3FCEE4A63}" type="pres">
      <dgm:prSet presAssocID="{D641FBA9-47DF-4464-AC65-D72F0DC8532B}" presName="linNode" presStyleCnt="0"/>
      <dgm:spPr/>
    </dgm:pt>
    <dgm:pt modelId="{0D765D3A-CAB2-4DA3-A9BF-D914CDA4752B}" type="pres">
      <dgm:prSet presAssocID="{D641FBA9-47DF-4464-AC65-D72F0DC8532B}" presName="parentText" presStyleLbl="node1" presStyleIdx="1" presStyleCnt="3" custScaleX="90269">
        <dgm:presLayoutVars>
          <dgm:chMax val="1"/>
          <dgm:bulletEnabled val="1"/>
        </dgm:presLayoutVars>
      </dgm:prSet>
      <dgm:spPr/>
    </dgm:pt>
    <dgm:pt modelId="{895E72A8-CBC9-4310-9F49-5FE7BA00F3BC}" type="pres">
      <dgm:prSet presAssocID="{D641FBA9-47DF-4464-AC65-D72F0DC8532B}" presName="descendantText" presStyleLbl="alignAccFollowNode1" presStyleIdx="1" presStyleCnt="3">
        <dgm:presLayoutVars>
          <dgm:bulletEnabled val="1"/>
        </dgm:presLayoutVars>
      </dgm:prSet>
      <dgm:spPr/>
    </dgm:pt>
    <dgm:pt modelId="{24B5D47C-AA30-49A5-9057-080B89B123B6}" type="pres">
      <dgm:prSet presAssocID="{586AD18D-5FA4-48BE-A09F-CC1356781359}" presName="sp" presStyleCnt="0"/>
      <dgm:spPr/>
    </dgm:pt>
    <dgm:pt modelId="{F594C48E-4CC6-4C33-A98C-2BD40404145A}" type="pres">
      <dgm:prSet presAssocID="{89F160A5-385F-435B-993D-624E928494AA}" presName="linNode" presStyleCnt="0"/>
      <dgm:spPr/>
    </dgm:pt>
    <dgm:pt modelId="{22F40BCD-7619-40A5-9219-FBE118602349}" type="pres">
      <dgm:prSet presAssocID="{89F160A5-385F-435B-993D-624E928494AA}" presName="parentText" presStyleLbl="node1" presStyleIdx="2" presStyleCnt="3" custScaleX="92607">
        <dgm:presLayoutVars>
          <dgm:chMax val="1"/>
          <dgm:bulletEnabled val="1"/>
        </dgm:presLayoutVars>
      </dgm:prSet>
      <dgm:spPr/>
    </dgm:pt>
    <dgm:pt modelId="{7ADAC373-5A13-4B25-A9B6-1C9418E0F1B6}" type="pres">
      <dgm:prSet presAssocID="{89F160A5-385F-435B-993D-624E928494AA}" presName="descendantText" presStyleLbl="alignAccFollowNode1" presStyleIdx="2" presStyleCnt="3">
        <dgm:presLayoutVars>
          <dgm:bulletEnabled val="1"/>
        </dgm:presLayoutVars>
      </dgm:prSet>
      <dgm:spPr/>
    </dgm:pt>
  </dgm:ptLst>
  <dgm:cxnLst>
    <dgm:cxn modelId="{F8E6A70D-3E52-4AC5-BE06-5406BE484943}" srcId="{89F160A5-385F-435B-993D-624E928494AA}" destId="{925BBD62-4EC4-4B5A-9CF6-9F1D6D44F163}" srcOrd="1" destOrd="0" parTransId="{A21FA739-16DB-460F-A034-F7AF72F2AF7C}" sibTransId="{0C938BE3-73D1-4155-9C18-584814935D01}"/>
    <dgm:cxn modelId="{2716B121-3C70-4009-8702-6DA07FE40D00}" srcId="{1A561721-7C2C-4A79-B878-44F3018FFCAA}" destId="{E3D7F99F-DE00-4D9D-90AB-D044CFAA5362}" srcOrd="0" destOrd="0" parTransId="{02AF19B0-7B94-418C-865C-726F2FD7DB4B}" sibTransId="{109B403D-00F3-4207-88BF-8BD67B588BCF}"/>
    <dgm:cxn modelId="{5CB8B537-E797-4605-B17F-A7CD37C3223E}" type="presOf" srcId="{7D8DE8F9-4037-42E2-ABA2-A8CF78EDF0C0}" destId="{895E72A8-CBC9-4310-9F49-5FE7BA00F3BC}" srcOrd="0" destOrd="0" presId="urn:microsoft.com/office/officeart/2005/8/layout/vList5"/>
    <dgm:cxn modelId="{A5C81E3E-F535-4896-8BAE-958C82F83771}" type="presOf" srcId="{E37143A7-5F55-45A7-93DF-56446C87EFDD}" destId="{895E72A8-CBC9-4310-9F49-5FE7BA00F3BC}" srcOrd="0" destOrd="1" presId="urn:microsoft.com/office/officeart/2005/8/layout/vList5"/>
    <dgm:cxn modelId="{67B64667-C65B-4BE9-9C5C-9EE61B449C90}" srcId="{89F160A5-385F-435B-993D-624E928494AA}" destId="{6055D5BD-ADDF-409D-9855-625CDF7F9FE3}" srcOrd="0" destOrd="0" parTransId="{70205FDF-E611-46A3-B5CF-D78CA2243205}" sibTransId="{09C077F7-2D3C-4C62-9106-B324518973A1}"/>
    <dgm:cxn modelId="{1C10CB74-D2B6-4E37-9916-CD6EDB9AB9DF}" type="presOf" srcId="{6055D5BD-ADDF-409D-9855-625CDF7F9FE3}" destId="{7ADAC373-5A13-4B25-A9B6-1C9418E0F1B6}" srcOrd="0" destOrd="0" presId="urn:microsoft.com/office/officeart/2005/8/layout/vList5"/>
    <dgm:cxn modelId="{EF18AD77-0A9D-42FE-BDD0-4243F38077E3}" type="presOf" srcId="{925BBD62-4EC4-4B5A-9CF6-9F1D6D44F163}" destId="{7ADAC373-5A13-4B25-A9B6-1C9418E0F1B6}" srcOrd="0" destOrd="1" presId="urn:microsoft.com/office/officeart/2005/8/layout/vList5"/>
    <dgm:cxn modelId="{02E4E27F-E215-46C9-BC1B-DC60CE9EEFA3}" type="presOf" srcId="{5FD8D9F0-5EA9-416A-BC6F-371703DCB2BB}" destId="{9C150D04-4FFC-468A-96F7-AC663EDBD4A2}" srcOrd="0" destOrd="1" presId="urn:microsoft.com/office/officeart/2005/8/layout/vList5"/>
    <dgm:cxn modelId="{7B81CF88-B533-49DF-A453-001A0ECA9DEE}" type="presOf" srcId="{E3D7F99F-DE00-4D9D-90AB-D044CFAA5362}" destId="{4E568A9E-3939-4DDD-B165-36923469ACE6}" srcOrd="0" destOrd="0" presId="urn:microsoft.com/office/officeart/2005/8/layout/vList5"/>
    <dgm:cxn modelId="{B1AD958D-312C-4C81-BF7A-57725718AB23}" srcId="{D641FBA9-47DF-4464-AC65-D72F0DC8532B}" destId="{7D8DE8F9-4037-42E2-ABA2-A8CF78EDF0C0}" srcOrd="0" destOrd="0" parTransId="{C00BA478-F7EF-4ABA-92DA-E21119F821FF}" sibTransId="{C4969F15-0CB7-4674-8729-4D79E41EFDA7}"/>
    <dgm:cxn modelId="{E35A6B92-CA8B-4C17-84CB-E7925A14E83B}" type="presOf" srcId="{1A561721-7C2C-4A79-B878-44F3018FFCAA}" destId="{3349C0E8-6BEE-45D4-98CC-EFE56019B217}" srcOrd="0" destOrd="0" presId="urn:microsoft.com/office/officeart/2005/8/layout/vList5"/>
    <dgm:cxn modelId="{D66810A5-B7AA-4EB9-8B01-6BBCC3A969E4}" srcId="{E3D7F99F-DE00-4D9D-90AB-D044CFAA5362}" destId="{5FD8D9F0-5EA9-416A-BC6F-371703DCB2BB}" srcOrd="1" destOrd="0" parTransId="{F04CC161-7796-4590-A4F7-0554A7980E00}" sibTransId="{74C54E56-029E-4673-90E3-F18B56E5C717}"/>
    <dgm:cxn modelId="{81D9F0A5-E641-4F4C-B07B-2B69854DD78A}" srcId="{1A561721-7C2C-4A79-B878-44F3018FFCAA}" destId="{D641FBA9-47DF-4464-AC65-D72F0DC8532B}" srcOrd="1" destOrd="0" parTransId="{05724365-CFDC-4D78-9BDF-505D9280E709}" sibTransId="{586AD18D-5FA4-48BE-A09F-CC1356781359}"/>
    <dgm:cxn modelId="{A7D09CA9-093A-4767-ACD6-6C5F2C39BA85}" srcId="{1A561721-7C2C-4A79-B878-44F3018FFCAA}" destId="{89F160A5-385F-435B-993D-624E928494AA}" srcOrd="2" destOrd="0" parTransId="{4257D6F5-1CDE-4CE7-BA71-59923A62EB27}" sibTransId="{6D7B85EA-B731-4C65-8788-8E583B5A7C57}"/>
    <dgm:cxn modelId="{29E0D6CC-8609-4886-823F-56F79F651D79}" type="presOf" srcId="{E1FFA598-3C8A-4C38-88F9-8E0DB5F4CB66}" destId="{9C150D04-4FFC-468A-96F7-AC663EDBD4A2}" srcOrd="0" destOrd="0" presId="urn:microsoft.com/office/officeart/2005/8/layout/vList5"/>
    <dgm:cxn modelId="{85DCB0DC-64A2-48F0-BC04-2D1773C0B740}" srcId="{D641FBA9-47DF-4464-AC65-D72F0DC8532B}" destId="{E37143A7-5F55-45A7-93DF-56446C87EFDD}" srcOrd="1" destOrd="0" parTransId="{C069FCD9-6235-49A9-8F27-94E686C84160}" sibTransId="{FCDAB0D0-4EA4-423F-B3B1-04BD476F5B5E}"/>
    <dgm:cxn modelId="{AE3D09E9-E75B-40C3-A500-6864AC845989}" type="presOf" srcId="{89F160A5-385F-435B-993D-624E928494AA}" destId="{22F40BCD-7619-40A5-9219-FBE118602349}" srcOrd="0" destOrd="0" presId="urn:microsoft.com/office/officeart/2005/8/layout/vList5"/>
    <dgm:cxn modelId="{9E2DAAEF-3306-449A-B437-D278A2BBC9BB}" srcId="{E3D7F99F-DE00-4D9D-90AB-D044CFAA5362}" destId="{E1FFA598-3C8A-4C38-88F9-8E0DB5F4CB66}" srcOrd="0" destOrd="0" parTransId="{7D19BE13-4D50-41A5-9B57-052DECD767CE}" sibTransId="{F04899F0-F766-4B54-BDB1-E1673138B301}"/>
    <dgm:cxn modelId="{EE5ADDF8-3BB5-443D-9A4E-F36B2CE12F70}" type="presOf" srcId="{D641FBA9-47DF-4464-AC65-D72F0DC8532B}" destId="{0D765D3A-CAB2-4DA3-A9BF-D914CDA4752B}" srcOrd="0" destOrd="0" presId="urn:microsoft.com/office/officeart/2005/8/layout/vList5"/>
    <dgm:cxn modelId="{77A6F63E-241A-42F4-9253-82C5BBBFC5C9}" type="presParOf" srcId="{3349C0E8-6BEE-45D4-98CC-EFE56019B217}" destId="{4AA2B0AF-8066-439C-B209-8EAFA0A72D11}" srcOrd="0" destOrd="0" presId="urn:microsoft.com/office/officeart/2005/8/layout/vList5"/>
    <dgm:cxn modelId="{CD7EBDA8-808A-41EC-97F1-B92AEA2B0C64}" type="presParOf" srcId="{4AA2B0AF-8066-439C-B209-8EAFA0A72D11}" destId="{4E568A9E-3939-4DDD-B165-36923469ACE6}" srcOrd="0" destOrd="0" presId="urn:microsoft.com/office/officeart/2005/8/layout/vList5"/>
    <dgm:cxn modelId="{16AEC1C4-5A10-4CE5-BE3A-9119EDFD45F5}" type="presParOf" srcId="{4AA2B0AF-8066-439C-B209-8EAFA0A72D11}" destId="{9C150D04-4FFC-468A-96F7-AC663EDBD4A2}" srcOrd="1" destOrd="0" presId="urn:microsoft.com/office/officeart/2005/8/layout/vList5"/>
    <dgm:cxn modelId="{094747F1-7BB0-4874-B499-E14415B352CB}" type="presParOf" srcId="{3349C0E8-6BEE-45D4-98CC-EFE56019B217}" destId="{74AE925D-4176-4DD1-A1EC-6B03E57B0012}" srcOrd="1" destOrd="0" presId="urn:microsoft.com/office/officeart/2005/8/layout/vList5"/>
    <dgm:cxn modelId="{214846CE-02D3-4B83-B1EA-B6ABC4C33BA1}" type="presParOf" srcId="{3349C0E8-6BEE-45D4-98CC-EFE56019B217}" destId="{7C14FD00-FD04-4152-988E-96F3FCEE4A63}" srcOrd="2" destOrd="0" presId="urn:microsoft.com/office/officeart/2005/8/layout/vList5"/>
    <dgm:cxn modelId="{D4DB8169-85C3-4535-BBA5-1C92E90E8CAE}" type="presParOf" srcId="{7C14FD00-FD04-4152-988E-96F3FCEE4A63}" destId="{0D765D3A-CAB2-4DA3-A9BF-D914CDA4752B}" srcOrd="0" destOrd="0" presId="urn:microsoft.com/office/officeart/2005/8/layout/vList5"/>
    <dgm:cxn modelId="{87519AE3-C1AB-49D3-89AF-B0E55451C126}" type="presParOf" srcId="{7C14FD00-FD04-4152-988E-96F3FCEE4A63}" destId="{895E72A8-CBC9-4310-9F49-5FE7BA00F3BC}" srcOrd="1" destOrd="0" presId="urn:microsoft.com/office/officeart/2005/8/layout/vList5"/>
    <dgm:cxn modelId="{C9A8CED0-397B-49DE-8D82-BE08C6727A72}" type="presParOf" srcId="{3349C0E8-6BEE-45D4-98CC-EFE56019B217}" destId="{24B5D47C-AA30-49A5-9057-080B89B123B6}" srcOrd="3" destOrd="0" presId="urn:microsoft.com/office/officeart/2005/8/layout/vList5"/>
    <dgm:cxn modelId="{DB09595E-E57F-4867-85BC-6B9DD33E9476}" type="presParOf" srcId="{3349C0E8-6BEE-45D4-98CC-EFE56019B217}" destId="{F594C48E-4CC6-4C33-A98C-2BD40404145A}" srcOrd="4" destOrd="0" presId="urn:microsoft.com/office/officeart/2005/8/layout/vList5"/>
    <dgm:cxn modelId="{9BA840CE-E6B6-4E35-8A2F-E79AA72C0295}" type="presParOf" srcId="{F594C48E-4CC6-4C33-A98C-2BD40404145A}" destId="{22F40BCD-7619-40A5-9219-FBE118602349}" srcOrd="0" destOrd="0" presId="urn:microsoft.com/office/officeart/2005/8/layout/vList5"/>
    <dgm:cxn modelId="{88BEC4D9-8A7E-4DCE-8A4F-7DCBFD2AC20F}" type="presParOf" srcId="{F594C48E-4CC6-4C33-A98C-2BD40404145A}" destId="{7ADAC373-5A13-4B25-A9B6-1C9418E0F1B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5B3066-540F-4606-ADEC-65EB1C3E9627}" type="doc">
      <dgm:prSet loTypeId="urn:microsoft.com/office/officeart/2016/7/layout/BasicLinearProcessNumbered#1" loCatId="process" qsTypeId="urn:microsoft.com/office/officeart/2005/8/quickstyle/simple1" qsCatId="simple" csTypeId="urn:microsoft.com/office/officeart/2005/8/colors/colorful1" csCatId="colorful" phldr="1"/>
      <dgm:spPr/>
      <dgm:t>
        <a:bodyPr/>
        <a:lstStyle/>
        <a:p>
          <a:endParaRPr lang="en-US"/>
        </a:p>
      </dgm:t>
    </dgm:pt>
    <dgm:pt modelId="{198ACE8E-34F4-43E6-BB2E-1809B1CC58DC}">
      <dgm:prSet/>
      <dgm:spPr>
        <a:xfrm>
          <a:off x="3484" y="517200"/>
          <a:ext cx="1886775" cy="2641486"/>
        </a:xfrm>
        <a:prstGeom prst="rect">
          <a:avLst/>
        </a:prstGeom>
        <a:solidFill>
          <a:srgbClr val="F3CF45">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Fall 2021</a:t>
          </a:r>
        </a:p>
        <a:p>
          <a:pPr>
            <a:buNone/>
          </a:pPr>
          <a:r>
            <a:rPr lang="en-US" b="0" i="0" u="none">
              <a:solidFill>
                <a:sysClr val="windowText" lastClr="000000">
                  <a:hueOff val="0"/>
                  <a:satOff val="0"/>
                  <a:lumOff val="0"/>
                  <a:alphaOff val="0"/>
                </a:sysClr>
              </a:solidFill>
              <a:latin typeface="Avenir Next LT Pro"/>
              <a:ea typeface="+mn-ea"/>
              <a:cs typeface="+mn-cs"/>
            </a:rPr>
            <a:t>GO Team Developed 2021-2025 Strategic Plan</a:t>
          </a:r>
          <a:endParaRPr lang="en-US">
            <a:solidFill>
              <a:sysClr val="windowText" lastClr="000000">
                <a:hueOff val="0"/>
                <a:satOff val="0"/>
                <a:lumOff val="0"/>
                <a:alphaOff val="0"/>
              </a:sysClr>
            </a:solidFill>
            <a:latin typeface="Avenir Next LT Pro"/>
            <a:ea typeface="+mn-ea"/>
            <a:cs typeface="+mn-cs"/>
          </a:endParaRPr>
        </a:p>
      </dgm:t>
    </dgm:pt>
    <dgm:pt modelId="{49F555B2-B165-4CB6-8578-DF4BCD791ABF}" type="parTrans" cxnId="{8327A44B-5326-4A8B-9B23-A3D3C09A16F3}">
      <dgm:prSet/>
      <dgm:spPr/>
      <dgm:t>
        <a:bodyPr/>
        <a:lstStyle/>
        <a:p>
          <a:endParaRPr lang="en-US"/>
        </a:p>
      </dgm:t>
    </dgm:pt>
    <dgm:pt modelId="{C54063C4-24CD-4834-9424-53756AE38C6B}" type="sibTrans" cxnId="{8327A44B-5326-4A8B-9B23-A3D3C09A16F3}">
      <dgm:prSet phldrT="1" phldr="0"/>
      <dgm:spPr>
        <a:xfrm>
          <a:off x="550649" y="781349"/>
          <a:ext cx="792445" cy="792445"/>
        </a:xfrm>
        <a:prstGeom prst="ellipse">
          <a:avLst/>
        </a:prstGeom>
        <a:solidFill>
          <a:srgbClr val="F3CF45"/>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1</a:t>
          </a:r>
        </a:p>
      </dgm:t>
    </dgm:pt>
    <dgm:pt modelId="{0F6BA1FB-59E5-4F16-A7B4-1533BB1F09E4}">
      <dgm:prSet/>
      <dgm:spPr>
        <a:xfrm>
          <a:off x="2078938" y="517200"/>
          <a:ext cx="1886775" cy="2641486"/>
        </a:xfrm>
        <a:prstGeom prst="rect">
          <a:avLst/>
        </a:prstGeom>
        <a:solidFill>
          <a:srgbClr val="D47B22">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Summer 2022</a:t>
          </a:r>
        </a:p>
        <a:p>
          <a:pPr>
            <a:buNone/>
          </a:pPr>
          <a:r>
            <a:rPr lang="en-US">
              <a:solidFill>
                <a:sysClr val="windowText" lastClr="000000">
                  <a:hueOff val="0"/>
                  <a:satOff val="0"/>
                  <a:lumOff val="0"/>
                  <a:alphaOff val="0"/>
                </a:sysClr>
              </a:solidFill>
              <a:latin typeface="Avenir Next LT Pro"/>
              <a:ea typeface="+mn-ea"/>
              <a:cs typeface="+mn-cs"/>
            </a:rPr>
            <a:t>School Leadership completed Needs Assessment and defined overarching needs for SY22-23</a:t>
          </a:r>
        </a:p>
      </dgm:t>
    </dgm:pt>
    <dgm:pt modelId="{6A557BB1-C0DD-44CB-8745-CE5481476209}" type="parTrans" cxnId="{F0FA65E5-FB81-4E7A-9467-65363565F4A0}">
      <dgm:prSet/>
      <dgm:spPr/>
      <dgm:t>
        <a:bodyPr/>
        <a:lstStyle/>
        <a:p>
          <a:endParaRPr lang="en-US"/>
        </a:p>
      </dgm:t>
    </dgm:pt>
    <dgm:pt modelId="{7DBF5CB5-29DD-4671-A0F3-981D48571500}" type="sibTrans" cxnId="{F0FA65E5-FB81-4E7A-9467-65363565F4A0}">
      <dgm:prSet phldrT="2" phldr="0"/>
      <dgm:spPr>
        <a:xfrm>
          <a:off x="2626103" y="781349"/>
          <a:ext cx="792445" cy="792445"/>
        </a:xfrm>
        <a:prstGeom prst="ellipse">
          <a:avLst/>
        </a:prstGeom>
        <a:solidFill>
          <a:srgbClr val="D47B22"/>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2</a:t>
          </a:r>
        </a:p>
      </dgm:t>
    </dgm:pt>
    <dgm:pt modelId="{1D096F01-AEA8-401D-8348-98E9A81F3CE0}">
      <dgm:prSet/>
      <dgm:spPr>
        <a:xfrm>
          <a:off x="4154392" y="517200"/>
          <a:ext cx="1886775" cy="2641486"/>
        </a:xfrm>
        <a:prstGeom prst="rect">
          <a:avLst/>
        </a:prstGeom>
        <a:solidFill>
          <a:srgbClr val="0083A9">
            <a:lumMod val="20000"/>
            <a:lumOff val="80000"/>
            <a:alpha val="90000"/>
          </a:srgbClr>
        </a:solidFill>
        <a:ln w="12700" cap="flat" cmpd="sng" algn="ctr">
          <a:noFill/>
          <a:prstDash val="solid"/>
          <a:miter lim="800000"/>
        </a:ln>
        <a:effectLst/>
      </dgm:spPr>
      <dgm:t>
        <a:bodyPr/>
        <a:lstStyle/>
        <a:p>
          <a:pPr>
            <a:buNone/>
          </a:pPr>
          <a:r>
            <a:rPr lang="en-US" b="1" i="0" u="sng">
              <a:solidFill>
                <a:sysClr val="windowText" lastClr="000000">
                  <a:hueOff val="0"/>
                  <a:satOff val="0"/>
                  <a:lumOff val="0"/>
                  <a:alphaOff val="0"/>
                </a:sysClr>
              </a:solidFill>
              <a:latin typeface="Avenir Next LT Pro"/>
              <a:ea typeface="+mn-ea"/>
              <a:cs typeface="+mn-cs"/>
            </a:rPr>
            <a:t>August 2022</a:t>
          </a:r>
        </a:p>
        <a:p>
          <a:pPr>
            <a:buNone/>
          </a:pPr>
          <a:r>
            <a:rPr lang="en-US" b="0" u="none">
              <a:solidFill>
                <a:sysClr val="windowText" lastClr="000000">
                  <a:hueOff val="0"/>
                  <a:satOff val="0"/>
                  <a:lumOff val="0"/>
                  <a:alphaOff val="0"/>
                </a:sysClr>
              </a:solidFill>
              <a:latin typeface="Avenir Next LT Pro"/>
              <a:ea typeface="+mn-ea"/>
              <a:cs typeface="+mn-cs"/>
            </a:rPr>
            <a:t>School Leadership completed 2022-2023 Continuous Improvement Plan</a:t>
          </a:r>
        </a:p>
      </dgm:t>
    </dgm:pt>
    <dgm:pt modelId="{AB9DA1CE-0370-48BB-8362-3A4CBF7FFB29}" type="parTrans" cxnId="{FD2381C0-DA6F-4859-90D6-313730044E7C}">
      <dgm:prSet/>
      <dgm:spPr/>
      <dgm:t>
        <a:bodyPr/>
        <a:lstStyle/>
        <a:p>
          <a:endParaRPr lang="en-US"/>
        </a:p>
      </dgm:t>
    </dgm:pt>
    <dgm:pt modelId="{6088456C-4B73-4948-985C-DD954DEF44EF}" type="sibTrans" cxnId="{FD2381C0-DA6F-4859-90D6-313730044E7C}">
      <dgm:prSet phldrT="3" phldr="0"/>
      <dgm:spPr>
        <a:xfrm>
          <a:off x="4701557" y="781349"/>
          <a:ext cx="792445" cy="792445"/>
        </a:xfrm>
        <a:prstGeom prst="ellipse">
          <a:avLst/>
        </a:prstGeom>
        <a:solidFill>
          <a:srgbClr val="0083A9"/>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3</a:t>
          </a:r>
        </a:p>
      </dgm:t>
    </dgm:pt>
    <dgm:pt modelId="{DE16CBB4-D3F4-44AD-8379-3A5D78B889D5}">
      <dgm:prSet/>
      <dgm:spPr>
        <a:xfrm>
          <a:off x="6212751" y="526340"/>
          <a:ext cx="1886775" cy="2641486"/>
        </a:xfrm>
        <a:prstGeom prst="rect">
          <a:avLst/>
        </a:prstGeom>
        <a:solidFill>
          <a:srgbClr val="A92A91">
            <a:lumMod val="20000"/>
            <a:lumOff val="80000"/>
            <a:alpha val="90000"/>
          </a:srgbClr>
        </a:solidFill>
        <a:ln w="12700" cap="flat" cmpd="sng" algn="ctr">
          <a:noFill/>
          <a:prstDash val="solid"/>
          <a:miter lim="800000"/>
        </a:ln>
        <a:effectLst/>
      </dgm:spPr>
      <dgm:t>
        <a:bodyPr/>
        <a:lstStyle/>
        <a:p>
          <a:pPr>
            <a:buNone/>
          </a:pPr>
          <a:r>
            <a:rPr lang="en-US" b="1" u="sng">
              <a:solidFill>
                <a:sysClr val="windowText" lastClr="000000">
                  <a:hueOff val="0"/>
                  <a:satOff val="0"/>
                  <a:lumOff val="0"/>
                  <a:alphaOff val="0"/>
                </a:sysClr>
              </a:solidFill>
              <a:latin typeface="Avenir Next LT Pro"/>
              <a:ea typeface="+mn-ea"/>
              <a:cs typeface="+mn-cs"/>
            </a:rPr>
            <a:t>Sept. – Dec. 2022</a:t>
          </a:r>
        </a:p>
        <a:p>
          <a:pPr>
            <a:buNone/>
          </a:pPr>
          <a:r>
            <a:rPr lang="en-US" b="0" u="none">
              <a:solidFill>
                <a:sysClr val="windowText" lastClr="000000">
                  <a:hueOff val="0"/>
                  <a:satOff val="0"/>
                  <a:lumOff val="0"/>
                  <a:alphaOff val="0"/>
                </a:sysClr>
              </a:solidFill>
              <a:latin typeface="Avenir Next LT Pro"/>
              <a:ea typeface="+mn-ea"/>
              <a:cs typeface="+mn-cs"/>
            </a:rPr>
            <a:t>Utilizing current data, the </a:t>
          </a:r>
          <a:r>
            <a:rPr lang="en-US" b="1" u="none">
              <a:solidFill>
                <a:sysClr val="windowText" lastClr="000000">
                  <a:hueOff val="0"/>
                  <a:satOff val="0"/>
                  <a:lumOff val="0"/>
                  <a:alphaOff val="0"/>
                </a:sysClr>
              </a:solidFill>
              <a:latin typeface="Avenir Next LT Pro"/>
              <a:ea typeface="+mn-ea"/>
              <a:cs typeface="+mn-cs"/>
            </a:rPr>
            <a:t>GO Team </a:t>
          </a:r>
          <a:r>
            <a:rPr lang="en-US" b="0" u="none">
              <a:solidFill>
                <a:sysClr val="windowText" lastClr="000000">
                  <a:hueOff val="0"/>
                  <a:satOff val="0"/>
                  <a:lumOff val="0"/>
                  <a:alphaOff val="0"/>
                </a:sysClr>
              </a:solidFill>
              <a:latin typeface="Avenir Next LT Pro"/>
              <a:ea typeface="+mn-ea"/>
              <a:cs typeface="+mn-cs"/>
            </a:rPr>
            <a:t>will review &amp; update the school strategic priorities and plan, as needed</a:t>
          </a:r>
        </a:p>
      </dgm:t>
    </dgm:pt>
    <dgm:pt modelId="{917142D8-7514-46BB-B61D-8633F0189C31}" type="parTrans" cxnId="{058D75E7-8E09-41CE-ADFC-EEAD1556353B}">
      <dgm:prSet/>
      <dgm:spPr/>
      <dgm:t>
        <a:bodyPr/>
        <a:lstStyle/>
        <a:p>
          <a:endParaRPr lang="en-US"/>
        </a:p>
      </dgm:t>
    </dgm:pt>
    <dgm:pt modelId="{C2728830-9A00-4764-A9F1-670DDF9E57B3}" type="sibTrans" cxnId="{058D75E7-8E09-41CE-ADFC-EEAD1556353B}">
      <dgm:prSet phldrT="4" phldr="0"/>
      <dgm:spPr>
        <a:xfrm>
          <a:off x="6777010" y="781349"/>
          <a:ext cx="792445" cy="792445"/>
        </a:xfrm>
        <a:prstGeom prst="ellipse">
          <a:avLst/>
        </a:prstGeom>
        <a:solidFill>
          <a:srgbClr val="A92A91"/>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4</a:t>
          </a:r>
        </a:p>
      </dgm:t>
    </dgm:pt>
    <dgm:pt modelId="{F7B81412-5EAE-488C-9259-0FA0EB0F090B}">
      <dgm:prSet/>
      <dgm:spPr>
        <a:xfrm>
          <a:off x="8305299" y="517200"/>
          <a:ext cx="1886775" cy="2641486"/>
        </a:xfrm>
        <a:prstGeom prst="rect">
          <a:avLst/>
        </a:prstGeom>
        <a:solidFill>
          <a:srgbClr val="159839">
            <a:lumMod val="20000"/>
            <a:lumOff val="80000"/>
            <a:alpha val="90000"/>
          </a:srgbClr>
        </a:solidFill>
        <a:ln w="12700" cap="flat" cmpd="sng" algn="ctr">
          <a:noFill/>
          <a:prstDash val="solid"/>
          <a:miter lim="800000"/>
        </a:ln>
        <a:effectLst/>
      </dgm:spPr>
      <dgm:t>
        <a:bodyPr/>
        <a:lstStyle/>
        <a:p>
          <a:pPr>
            <a:buNone/>
          </a:pPr>
          <a:r>
            <a:rPr lang="en-US" b="1" u="sng">
              <a:solidFill>
                <a:sysClr val="windowText" lastClr="000000">
                  <a:hueOff val="0"/>
                  <a:satOff val="0"/>
                  <a:lumOff val="0"/>
                  <a:alphaOff val="0"/>
                </a:sysClr>
              </a:solidFill>
              <a:latin typeface="Avenir Next LT Pro"/>
              <a:ea typeface="+mn-ea"/>
              <a:cs typeface="+mn-cs"/>
            </a:rPr>
            <a:t>Before Winter Break</a:t>
          </a:r>
        </a:p>
        <a:p>
          <a:pPr>
            <a:buNone/>
          </a:pPr>
          <a:r>
            <a:rPr lang="en-US" b="1">
              <a:solidFill>
                <a:sysClr val="windowText" lastClr="000000">
                  <a:hueOff val="0"/>
                  <a:satOff val="0"/>
                  <a:lumOff val="0"/>
                  <a:alphaOff val="0"/>
                </a:sysClr>
              </a:solidFill>
              <a:latin typeface="Avenir Next LT Pro"/>
              <a:ea typeface="+mn-ea"/>
              <a:cs typeface="+mn-cs"/>
            </a:rPr>
            <a:t>GO Team </a:t>
          </a:r>
          <a:r>
            <a:rPr lang="en-US">
              <a:solidFill>
                <a:sysClr val="windowText" lastClr="000000">
                  <a:hueOff val="0"/>
                  <a:satOff val="0"/>
                  <a:lumOff val="0"/>
                  <a:alphaOff val="0"/>
                </a:sysClr>
              </a:solidFill>
              <a:latin typeface="Avenir Next LT Pro"/>
              <a:ea typeface="+mn-ea"/>
              <a:cs typeface="+mn-cs"/>
            </a:rPr>
            <a:t>will take action (vote) on the school’s strategic plan and vote on the ranked strategic plan priorities for SY23-24 budget discussions.</a:t>
          </a:r>
        </a:p>
      </dgm:t>
    </dgm:pt>
    <dgm:pt modelId="{C9E63F01-62A4-4331-A67D-7FE563CE9D07}" type="parTrans" cxnId="{AD7281BE-8A99-43C0-9016-4082EB985BF2}">
      <dgm:prSet/>
      <dgm:spPr/>
      <dgm:t>
        <a:bodyPr/>
        <a:lstStyle/>
        <a:p>
          <a:endParaRPr lang="en-US"/>
        </a:p>
      </dgm:t>
    </dgm:pt>
    <dgm:pt modelId="{32E76676-0672-4988-9FB1-308093FF8D5C}" type="sibTrans" cxnId="{AD7281BE-8A99-43C0-9016-4082EB985BF2}">
      <dgm:prSet phldrT="5" phldr="0"/>
      <dgm:spPr>
        <a:xfrm>
          <a:off x="8852464" y="781349"/>
          <a:ext cx="792445" cy="792445"/>
        </a:xfrm>
        <a:prstGeom prst="ellipse">
          <a:avLst/>
        </a:prstGeom>
        <a:solidFill>
          <a:srgbClr val="159839"/>
        </a:solidFill>
        <a:ln w="12700" cap="flat" cmpd="sng" algn="ctr">
          <a:noFill/>
          <a:prstDash val="solid"/>
          <a:miter lim="800000"/>
        </a:ln>
        <a:effectLst/>
      </dgm:spPr>
      <dgm:t>
        <a:bodyPr/>
        <a:lstStyle/>
        <a:p>
          <a:pPr>
            <a:buNone/>
          </a:pPr>
          <a:r>
            <a:rPr lang="en-US">
              <a:solidFill>
                <a:sysClr val="window" lastClr="FFFFFF"/>
              </a:solidFill>
              <a:latin typeface="Avenir Next LT Pro"/>
              <a:ea typeface="+mn-ea"/>
              <a:cs typeface="+mn-cs"/>
            </a:rPr>
            <a:t>5</a:t>
          </a:r>
        </a:p>
      </dgm:t>
    </dgm:pt>
    <dgm:pt modelId="{869C0C7E-BD0C-4E5F-8D96-6B8EEC39B952}" type="pres">
      <dgm:prSet presAssocID="{0F5B3066-540F-4606-ADEC-65EB1C3E9627}" presName="Name0" presStyleCnt="0">
        <dgm:presLayoutVars>
          <dgm:animLvl val="lvl"/>
          <dgm:resizeHandles val="exact"/>
        </dgm:presLayoutVars>
      </dgm:prSet>
      <dgm:spPr/>
    </dgm:pt>
    <dgm:pt modelId="{A1C50682-E81A-4719-9746-6B052BFB6DD3}" type="pres">
      <dgm:prSet presAssocID="{198ACE8E-34F4-43E6-BB2E-1809B1CC58DC}" presName="compositeNode" presStyleCnt="0">
        <dgm:presLayoutVars>
          <dgm:bulletEnabled val="1"/>
        </dgm:presLayoutVars>
      </dgm:prSet>
      <dgm:spPr/>
    </dgm:pt>
    <dgm:pt modelId="{1896CBD6-4A99-4E4A-A270-A70AEFBAAF7E}" type="pres">
      <dgm:prSet presAssocID="{198ACE8E-34F4-43E6-BB2E-1809B1CC58DC}" presName="bgRect" presStyleLbl="bgAccFollowNode1" presStyleIdx="0" presStyleCnt="5"/>
      <dgm:spPr/>
    </dgm:pt>
    <dgm:pt modelId="{9C3A7F13-9585-42DF-AD32-B56F82B123C8}" type="pres">
      <dgm:prSet presAssocID="{C54063C4-24CD-4834-9424-53756AE38C6B}" presName="sibTransNodeCircle" presStyleLbl="alignNode1" presStyleIdx="0" presStyleCnt="10">
        <dgm:presLayoutVars>
          <dgm:chMax val="0"/>
          <dgm:bulletEnabled/>
        </dgm:presLayoutVars>
      </dgm:prSet>
      <dgm:spPr/>
    </dgm:pt>
    <dgm:pt modelId="{923B2301-552B-45D2-9EF0-53A10AA17FC6}" type="pres">
      <dgm:prSet presAssocID="{198ACE8E-34F4-43E6-BB2E-1809B1CC58DC}" presName="bottomLine" presStyleLbl="alignNode1" presStyleIdx="1" presStyleCnt="10">
        <dgm:presLayoutVars/>
      </dgm:prSet>
      <dgm:spPr>
        <a:xfrm>
          <a:off x="3484" y="3158615"/>
          <a:ext cx="1886775" cy="72"/>
        </a:xfrm>
        <a:prstGeom prst="rect">
          <a:avLst/>
        </a:prstGeom>
        <a:solidFill>
          <a:srgbClr val="A92A91">
            <a:hueOff val="0"/>
            <a:satOff val="0"/>
            <a:lumOff val="0"/>
            <a:alphaOff val="0"/>
          </a:srgbClr>
        </a:solidFill>
        <a:ln w="12700" cap="flat" cmpd="sng" algn="ctr">
          <a:solidFill>
            <a:srgbClr val="F3CF45"/>
          </a:solidFill>
          <a:prstDash val="solid"/>
          <a:miter lim="800000"/>
        </a:ln>
        <a:effectLst/>
      </dgm:spPr>
    </dgm:pt>
    <dgm:pt modelId="{1636F17A-F9E0-460B-890B-A46A6E583FD1}" type="pres">
      <dgm:prSet presAssocID="{198ACE8E-34F4-43E6-BB2E-1809B1CC58DC}" presName="nodeText" presStyleLbl="bgAccFollowNode1" presStyleIdx="0" presStyleCnt="5">
        <dgm:presLayoutVars>
          <dgm:bulletEnabled val="1"/>
        </dgm:presLayoutVars>
      </dgm:prSet>
      <dgm:spPr/>
    </dgm:pt>
    <dgm:pt modelId="{CE18CCA6-9206-4DD7-BE09-5291C62117AB}" type="pres">
      <dgm:prSet presAssocID="{C54063C4-24CD-4834-9424-53756AE38C6B}" presName="sibTrans" presStyleCnt="0"/>
      <dgm:spPr/>
    </dgm:pt>
    <dgm:pt modelId="{B75A207A-E561-4A33-8860-3580568F46B8}" type="pres">
      <dgm:prSet presAssocID="{0F6BA1FB-59E5-4F16-A7B4-1533BB1F09E4}" presName="compositeNode" presStyleCnt="0">
        <dgm:presLayoutVars>
          <dgm:bulletEnabled val="1"/>
        </dgm:presLayoutVars>
      </dgm:prSet>
      <dgm:spPr/>
    </dgm:pt>
    <dgm:pt modelId="{02F7283A-0FC3-4AF1-AA94-0270DC0B1C33}" type="pres">
      <dgm:prSet presAssocID="{0F6BA1FB-59E5-4F16-A7B4-1533BB1F09E4}" presName="bgRect" presStyleLbl="bgAccFollowNode1" presStyleIdx="1" presStyleCnt="5"/>
      <dgm:spPr/>
    </dgm:pt>
    <dgm:pt modelId="{C08FC467-91FE-48BD-B243-273925C2B75A}" type="pres">
      <dgm:prSet presAssocID="{7DBF5CB5-29DD-4671-A0F3-981D48571500}" presName="sibTransNodeCircle" presStyleLbl="alignNode1" presStyleIdx="2" presStyleCnt="10">
        <dgm:presLayoutVars>
          <dgm:chMax val="0"/>
          <dgm:bulletEnabled/>
        </dgm:presLayoutVars>
      </dgm:prSet>
      <dgm:spPr/>
    </dgm:pt>
    <dgm:pt modelId="{DE393E47-CBB6-4D77-A342-C9AFD9FC8CB6}" type="pres">
      <dgm:prSet presAssocID="{0F6BA1FB-59E5-4F16-A7B4-1533BB1F09E4}" presName="bottomLine" presStyleLbl="alignNode1" presStyleIdx="3" presStyleCnt="10">
        <dgm:presLayoutVars/>
      </dgm:prSet>
      <dgm:spPr>
        <a:xfrm>
          <a:off x="2078938" y="3158615"/>
          <a:ext cx="1886775" cy="72"/>
        </a:xfrm>
        <a:prstGeom prst="rect">
          <a:avLst/>
        </a:prstGeom>
        <a:solidFill>
          <a:srgbClr val="A92A91">
            <a:hueOff val="0"/>
            <a:satOff val="0"/>
            <a:lumOff val="0"/>
            <a:alphaOff val="0"/>
          </a:srgbClr>
        </a:solidFill>
        <a:ln w="12700" cap="flat" cmpd="sng" algn="ctr">
          <a:solidFill>
            <a:srgbClr val="D47B22"/>
          </a:solidFill>
          <a:prstDash val="solid"/>
          <a:miter lim="800000"/>
        </a:ln>
        <a:effectLst/>
      </dgm:spPr>
    </dgm:pt>
    <dgm:pt modelId="{6209B655-7BD8-4C2E-802B-7A837190A817}" type="pres">
      <dgm:prSet presAssocID="{0F6BA1FB-59E5-4F16-A7B4-1533BB1F09E4}" presName="nodeText" presStyleLbl="bgAccFollowNode1" presStyleIdx="1" presStyleCnt="5">
        <dgm:presLayoutVars>
          <dgm:bulletEnabled val="1"/>
        </dgm:presLayoutVars>
      </dgm:prSet>
      <dgm:spPr/>
    </dgm:pt>
    <dgm:pt modelId="{44DA27FB-BF39-4511-84EF-E3EA3F12D2B6}" type="pres">
      <dgm:prSet presAssocID="{7DBF5CB5-29DD-4671-A0F3-981D48571500}" presName="sibTrans" presStyleCnt="0"/>
      <dgm:spPr/>
    </dgm:pt>
    <dgm:pt modelId="{9ED209A7-CD15-4C32-9372-A0384698B942}" type="pres">
      <dgm:prSet presAssocID="{1D096F01-AEA8-401D-8348-98E9A81F3CE0}" presName="compositeNode" presStyleCnt="0">
        <dgm:presLayoutVars>
          <dgm:bulletEnabled val="1"/>
        </dgm:presLayoutVars>
      </dgm:prSet>
      <dgm:spPr/>
    </dgm:pt>
    <dgm:pt modelId="{B5DA272C-701A-4327-802B-15E4D04DF389}" type="pres">
      <dgm:prSet presAssocID="{1D096F01-AEA8-401D-8348-98E9A81F3CE0}" presName="bgRect" presStyleLbl="bgAccFollowNode1" presStyleIdx="2" presStyleCnt="5"/>
      <dgm:spPr/>
    </dgm:pt>
    <dgm:pt modelId="{4104A2F1-FB99-4C42-8067-46B8EEEC9610}" type="pres">
      <dgm:prSet presAssocID="{6088456C-4B73-4948-985C-DD954DEF44EF}" presName="sibTransNodeCircle" presStyleLbl="alignNode1" presStyleIdx="4" presStyleCnt="10">
        <dgm:presLayoutVars>
          <dgm:chMax val="0"/>
          <dgm:bulletEnabled/>
        </dgm:presLayoutVars>
      </dgm:prSet>
      <dgm:spPr/>
    </dgm:pt>
    <dgm:pt modelId="{2EB92C72-3528-4913-AFF6-FF0B4F338399}" type="pres">
      <dgm:prSet presAssocID="{1D096F01-AEA8-401D-8348-98E9A81F3CE0}" presName="bottomLine" presStyleLbl="alignNode1" presStyleIdx="5" presStyleCnt="10">
        <dgm:presLayoutVars/>
      </dgm:prSet>
      <dgm:spPr>
        <a:xfrm>
          <a:off x="4154392" y="3158615"/>
          <a:ext cx="1886775" cy="72"/>
        </a:xfrm>
        <a:prstGeom prst="rect">
          <a:avLst/>
        </a:prstGeom>
        <a:solidFill>
          <a:srgbClr val="0083A9"/>
        </a:solidFill>
        <a:ln w="12700" cap="flat" cmpd="sng" algn="ctr">
          <a:solidFill>
            <a:srgbClr val="0083A9"/>
          </a:solidFill>
          <a:prstDash val="solid"/>
          <a:miter lim="800000"/>
        </a:ln>
        <a:effectLst/>
      </dgm:spPr>
    </dgm:pt>
    <dgm:pt modelId="{74E21D92-0946-4075-ABB7-F58F125D081F}" type="pres">
      <dgm:prSet presAssocID="{1D096F01-AEA8-401D-8348-98E9A81F3CE0}" presName="nodeText" presStyleLbl="bgAccFollowNode1" presStyleIdx="2" presStyleCnt="5">
        <dgm:presLayoutVars>
          <dgm:bulletEnabled val="1"/>
        </dgm:presLayoutVars>
      </dgm:prSet>
      <dgm:spPr/>
    </dgm:pt>
    <dgm:pt modelId="{E7F9CACB-FE98-4F37-853A-1B05B4BF4385}" type="pres">
      <dgm:prSet presAssocID="{6088456C-4B73-4948-985C-DD954DEF44EF}" presName="sibTrans" presStyleCnt="0"/>
      <dgm:spPr/>
    </dgm:pt>
    <dgm:pt modelId="{313C51D3-DB7E-4530-8AFA-F0AE0E26CE2D}" type="pres">
      <dgm:prSet presAssocID="{DE16CBB4-D3F4-44AD-8379-3A5D78B889D5}" presName="compositeNode" presStyleCnt="0">
        <dgm:presLayoutVars>
          <dgm:bulletEnabled val="1"/>
        </dgm:presLayoutVars>
      </dgm:prSet>
      <dgm:spPr/>
    </dgm:pt>
    <dgm:pt modelId="{549A837B-0FA3-4970-A9F9-3BD236350D3D}" type="pres">
      <dgm:prSet presAssocID="{DE16CBB4-D3F4-44AD-8379-3A5D78B889D5}" presName="bgRect" presStyleLbl="bgAccFollowNode1" presStyleIdx="3" presStyleCnt="5" custLinFactNeighborX="-906" custLinFactNeighborY="346"/>
      <dgm:spPr/>
    </dgm:pt>
    <dgm:pt modelId="{AC6B335A-D8B4-46D8-93DE-B9EF1773F6AC}" type="pres">
      <dgm:prSet presAssocID="{C2728830-9A00-4764-A9F1-670DDF9E57B3}" presName="sibTransNodeCircle" presStyleLbl="alignNode1" presStyleIdx="6" presStyleCnt="10">
        <dgm:presLayoutVars>
          <dgm:chMax val="0"/>
          <dgm:bulletEnabled/>
        </dgm:presLayoutVars>
      </dgm:prSet>
      <dgm:spPr/>
    </dgm:pt>
    <dgm:pt modelId="{7B3E0A16-DB85-46CA-87D6-4D39F6DBFC52}" type="pres">
      <dgm:prSet presAssocID="{DE16CBB4-D3F4-44AD-8379-3A5D78B889D5}" presName="bottomLine" presStyleLbl="alignNode1" presStyleIdx="7" presStyleCnt="10">
        <dgm:presLayoutVars/>
      </dgm:prSet>
      <dgm:spPr>
        <a:xfrm>
          <a:off x="6229845" y="3158615"/>
          <a:ext cx="1886775" cy="72"/>
        </a:xfrm>
        <a:prstGeom prst="rect">
          <a:avLst/>
        </a:prstGeom>
        <a:solidFill>
          <a:srgbClr val="0083A9">
            <a:hueOff val="0"/>
            <a:satOff val="0"/>
            <a:lumOff val="0"/>
            <a:alphaOff val="0"/>
          </a:srgbClr>
        </a:solidFill>
        <a:ln w="12700" cap="flat" cmpd="sng" algn="ctr">
          <a:solidFill>
            <a:srgbClr val="A92A91"/>
          </a:solidFill>
          <a:prstDash val="solid"/>
          <a:miter lim="800000"/>
        </a:ln>
        <a:effectLst/>
      </dgm:spPr>
    </dgm:pt>
    <dgm:pt modelId="{B80B8360-3897-45DE-BD0A-F9CCC9BAC34F}" type="pres">
      <dgm:prSet presAssocID="{DE16CBB4-D3F4-44AD-8379-3A5D78B889D5}" presName="nodeText" presStyleLbl="bgAccFollowNode1" presStyleIdx="3" presStyleCnt="5">
        <dgm:presLayoutVars>
          <dgm:bulletEnabled val="1"/>
        </dgm:presLayoutVars>
      </dgm:prSet>
      <dgm:spPr/>
    </dgm:pt>
    <dgm:pt modelId="{4BE79C5F-B252-4C81-B7E8-356A6349584C}" type="pres">
      <dgm:prSet presAssocID="{C2728830-9A00-4764-A9F1-670DDF9E57B3}" presName="sibTrans" presStyleCnt="0"/>
      <dgm:spPr/>
    </dgm:pt>
    <dgm:pt modelId="{11D9C427-A430-492A-BD3C-E4D081DA46F5}" type="pres">
      <dgm:prSet presAssocID="{F7B81412-5EAE-488C-9259-0FA0EB0F090B}" presName="compositeNode" presStyleCnt="0">
        <dgm:presLayoutVars>
          <dgm:bulletEnabled val="1"/>
        </dgm:presLayoutVars>
      </dgm:prSet>
      <dgm:spPr/>
    </dgm:pt>
    <dgm:pt modelId="{4795DD00-81CA-4D89-AAC9-9CB098B4E837}" type="pres">
      <dgm:prSet presAssocID="{F7B81412-5EAE-488C-9259-0FA0EB0F090B}" presName="bgRect" presStyleLbl="bgAccFollowNode1" presStyleIdx="4" presStyleCnt="5"/>
      <dgm:spPr/>
    </dgm:pt>
    <dgm:pt modelId="{06772805-3643-43C2-9C80-F43268C57C20}" type="pres">
      <dgm:prSet presAssocID="{32E76676-0672-4988-9FB1-308093FF8D5C}" presName="sibTransNodeCircle" presStyleLbl="alignNode1" presStyleIdx="8" presStyleCnt="10">
        <dgm:presLayoutVars>
          <dgm:chMax val="0"/>
          <dgm:bulletEnabled/>
        </dgm:presLayoutVars>
      </dgm:prSet>
      <dgm:spPr/>
    </dgm:pt>
    <dgm:pt modelId="{77F59A8B-7684-4E29-B44F-B0F96367FE70}" type="pres">
      <dgm:prSet presAssocID="{F7B81412-5EAE-488C-9259-0FA0EB0F090B}" presName="bottomLine" presStyleLbl="alignNode1" presStyleIdx="9" presStyleCnt="10">
        <dgm:presLayoutVars/>
      </dgm:prSet>
      <dgm:spPr>
        <a:xfrm>
          <a:off x="8305299" y="3158615"/>
          <a:ext cx="1886775" cy="72"/>
        </a:xfrm>
        <a:prstGeom prst="rect">
          <a:avLst/>
        </a:prstGeom>
        <a:solidFill>
          <a:srgbClr val="159839">
            <a:hueOff val="0"/>
            <a:satOff val="0"/>
            <a:lumOff val="0"/>
            <a:alphaOff val="0"/>
          </a:srgbClr>
        </a:solidFill>
        <a:ln w="12700" cap="flat" cmpd="sng" algn="ctr">
          <a:solidFill>
            <a:srgbClr val="159839">
              <a:hueOff val="0"/>
              <a:satOff val="0"/>
              <a:lumOff val="0"/>
              <a:alphaOff val="0"/>
            </a:srgbClr>
          </a:solidFill>
          <a:prstDash val="solid"/>
          <a:miter lim="800000"/>
        </a:ln>
        <a:effectLst/>
      </dgm:spPr>
    </dgm:pt>
    <dgm:pt modelId="{80C8596E-ABE7-41A1-8A35-72244067CF90}" type="pres">
      <dgm:prSet presAssocID="{F7B81412-5EAE-488C-9259-0FA0EB0F090B}" presName="nodeText" presStyleLbl="bgAccFollowNode1" presStyleIdx="4" presStyleCnt="5">
        <dgm:presLayoutVars>
          <dgm:bulletEnabled val="1"/>
        </dgm:presLayoutVars>
      </dgm:prSet>
      <dgm:spPr/>
    </dgm:pt>
  </dgm:ptLst>
  <dgm:cxnLst>
    <dgm:cxn modelId="{10EAB407-DDBC-4E09-A41B-36376F2BB005}" type="presOf" srcId="{32E76676-0672-4988-9FB1-308093FF8D5C}" destId="{06772805-3643-43C2-9C80-F43268C57C20}" srcOrd="0" destOrd="0" presId="urn:microsoft.com/office/officeart/2016/7/layout/BasicLinearProcessNumbered#1"/>
    <dgm:cxn modelId="{F47EB913-8831-49CC-ABE6-AB555FA6F993}" type="presOf" srcId="{6088456C-4B73-4948-985C-DD954DEF44EF}" destId="{4104A2F1-FB99-4C42-8067-46B8EEEC9610}" srcOrd="0" destOrd="0" presId="urn:microsoft.com/office/officeart/2016/7/layout/BasicLinearProcessNumbered#1"/>
    <dgm:cxn modelId="{EB7FE821-06C9-4CFA-BBFF-63BF8C7F1444}" type="presOf" srcId="{198ACE8E-34F4-43E6-BB2E-1809B1CC58DC}" destId="{1896CBD6-4A99-4E4A-A270-A70AEFBAAF7E}" srcOrd="0" destOrd="0" presId="urn:microsoft.com/office/officeart/2016/7/layout/BasicLinearProcessNumbered#1"/>
    <dgm:cxn modelId="{9B21BC25-6F2C-47C2-8285-8E9BB26D02F7}" type="presOf" srcId="{DE16CBB4-D3F4-44AD-8379-3A5D78B889D5}" destId="{B80B8360-3897-45DE-BD0A-F9CCC9BAC34F}" srcOrd="1" destOrd="0" presId="urn:microsoft.com/office/officeart/2016/7/layout/BasicLinearProcessNumbered#1"/>
    <dgm:cxn modelId="{A7465026-5EB9-4359-B2CA-62409A490278}" type="presOf" srcId="{0F5B3066-540F-4606-ADEC-65EB1C3E9627}" destId="{869C0C7E-BD0C-4E5F-8D96-6B8EEC39B952}" srcOrd="0" destOrd="0" presId="urn:microsoft.com/office/officeart/2016/7/layout/BasicLinearProcessNumbered#1"/>
    <dgm:cxn modelId="{500C1428-BAD2-4EA1-AAAB-CD4D6F648C0B}" type="presOf" srcId="{0F6BA1FB-59E5-4F16-A7B4-1533BB1F09E4}" destId="{02F7283A-0FC3-4AF1-AA94-0270DC0B1C33}" srcOrd="0" destOrd="0" presId="urn:microsoft.com/office/officeart/2016/7/layout/BasicLinearProcessNumbered#1"/>
    <dgm:cxn modelId="{8327A44B-5326-4A8B-9B23-A3D3C09A16F3}" srcId="{0F5B3066-540F-4606-ADEC-65EB1C3E9627}" destId="{198ACE8E-34F4-43E6-BB2E-1809B1CC58DC}" srcOrd="0" destOrd="0" parTransId="{49F555B2-B165-4CB6-8578-DF4BCD791ABF}" sibTransId="{C54063C4-24CD-4834-9424-53756AE38C6B}"/>
    <dgm:cxn modelId="{7B7DC85A-1097-4B13-A457-5376A39A58E2}" type="presOf" srcId="{F7B81412-5EAE-488C-9259-0FA0EB0F090B}" destId="{80C8596E-ABE7-41A1-8A35-72244067CF90}" srcOrd="1" destOrd="0" presId="urn:microsoft.com/office/officeart/2016/7/layout/BasicLinearProcessNumbered#1"/>
    <dgm:cxn modelId="{619E3C68-1E17-487D-ABC8-EB727F4952A3}" type="presOf" srcId="{C54063C4-24CD-4834-9424-53756AE38C6B}" destId="{9C3A7F13-9585-42DF-AD32-B56F82B123C8}" srcOrd="0" destOrd="0" presId="urn:microsoft.com/office/officeart/2016/7/layout/BasicLinearProcessNumbered#1"/>
    <dgm:cxn modelId="{F4BF496B-2EAC-4B21-A290-8C4A35AC4213}" type="presOf" srcId="{7DBF5CB5-29DD-4671-A0F3-981D48571500}" destId="{C08FC467-91FE-48BD-B243-273925C2B75A}" srcOrd="0" destOrd="0" presId="urn:microsoft.com/office/officeart/2016/7/layout/BasicLinearProcessNumbered#1"/>
    <dgm:cxn modelId="{32F29D6B-8717-40AA-AB41-CDE85B6445F2}" type="presOf" srcId="{C2728830-9A00-4764-A9F1-670DDF9E57B3}" destId="{AC6B335A-D8B4-46D8-93DE-B9EF1773F6AC}" srcOrd="0" destOrd="0" presId="urn:microsoft.com/office/officeart/2016/7/layout/BasicLinearProcessNumbered#1"/>
    <dgm:cxn modelId="{EF38696C-3284-4D81-8B6A-406B0A4B5478}" type="presOf" srcId="{DE16CBB4-D3F4-44AD-8379-3A5D78B889D5}" destId="{549A837B-0FA3-4970-A9F9-3BD236350D3D}" srcOrd="0" destOrd="0" presId="urn:microsoft.com/office/officeart/2016/7/layout/BasicLinearProcessNumbered#1"/>
    <dgm:cxn modelId="{2E8EE86D-D18A-48C5-817B-661FEDBE5EB5}" type="presOf" srcId="{0F6BA1FB-59E5-4F16-A7B4-1533BB1F09E4}" destId="{6209B655-7BD8-4C2E-802B-7A837190A817}" srcOrd="1" destOrd="0" presId="urn:microsoft.com/office/officeart/2016/7/layout/BasicLinearProcessNumbered#1"/>
    <dgm:cxn modelId="{AA103CB4-BE4E-4C3C-8A8A-83391F2FB47F}" type="presOf" srcId="{1D096F01-AEA8-401D-8348-98E9A81F3CE0}" destId="{B5DA272C-701A-4327-802B-15E4D04DF389}" srcOrd="0" destOrd="0" presId="urn:microsoft.com/office/officeart/2016/7/layout/BasicLinearProcessNumbered#1"/>
    <dgm:cxn modelId="{451EA9B5-F1ED-4BC6-8C22-CD5C870E657E}" type="presOf" srcId="{F7B81412-5EAE-488C-9259-0FA0EB0F090B}" destId="{4795DD00-81CA-4D89-AAC9-9CB098B4E837}" srcOrd="0" destOrd="0" presId="urn:microsoft.com/office/officeart/2016/7/layout/BasicLinearProcessNumbered#1"/>
    <dgm:cxn modelId="{EC143BBE-149C-4B2B-96B6-7B3C8595B821}" type="presOf" srcId="{1D096F01-AEA8-401D-8348-98E9A81F3CE0}" destId="{74E21D92-0946-4075-ABB7-F58F125D081F}" srcOrd="1" destOrd="0" presId="urn:microsoft.com/office/officeart/2016/7/layout/BasicLinearProcessNumbered#1"/>
    <dgm:cxn modelId="{AD7281BE-8A99-43C0-9016-4082EB985BF2}" srcId="{0F5B3066-540F-4606-ADEC-65EB1C3E9627}" destId="{F7B81412-5EAE-488C-9259-0FA0EB0F090B}" srcOrd="4" destOrd="0" parTransId="{C9E63F01-62A4-4331-A67D-7FE563CE9D07}" sibTransId="{32E76676-0672-4988-9FB1-308093FF8D5C}"/>
    <dgm:cxn modelId="{FD2381C0-DA6F-4859-90D6-313730044E7C}" srcId="{0F5B3066-540F-4606-ADEC-65EB1C3E9627}" destId="{1D096F01-AEA8-401D-8348-98E9A81F3CE0}" srcOrd="2" destOrd="0" parTransId="{AB9DA1CE-0370-48BB-8362-3A4CBF7FFB29}" sibTransId="{6088456C-4B73-4948-985C-DD954DEF44EF}"/>
    <dgm:cxn modelId="{8CB3EED4-728A-4D4F-ACB4-5DD629623D8A}" type="presOf" srcId="{198ACE8E-34F4-43E6-BB2E-1809B1CC58DC}" destId="{1636F17A-F9E0-460B-890B-A46A6E583FD1}" srcOrd="1" destOrd="0" presId="urn:microsoft.com/office/officeart/2016/7/layout/BasicLinearProcessNumbered#1"/>
    <dgm:cxn modelId="{F0FA65E5-FB81-4E7A-9467-65363565F4A0}" srcId="{0F5B3066-540F-4606-ADEC-65EB1C3E9627}" destId="{0F6BA1FB-59E5-4F16-A7B4-1533BB1F09E4}" srcOrd="1" destOrd="0" parTransId="{6A557BB1-C0DD-44CB-8745-CE5481476209}" sibTransId="{7DBF5CB5-29DD-4671-A0F3-981D48571500}"/>
    <dgm:cxn modelId="{058D75E7-8E09-41CE-ADFC-EEAD1556353B}" srcId="{0F5B3066-540F-4606-ADEC-65EB1C3E9627}" destId="{DE16CBB4-D3F4-44AD-8379-3A5D78B889D5}" srcOrd="3" destOrd="0" parTransId="{917142D8-7514-46BB-B61D-8633F0189C31}" sibTransId="{C2728830-9A00-4764-A9F1-670DDF9E57B3}"/>
    <dgm:cxn modelId="{6FD83AE8-DB7F-4EFE-8F0A-58735E6AEC64}" type="presParOf" srcId="{869C0C7E-BD0C-4E5F-8D96-6B8EEC39B952}" destId="{A1C50682-E81A-4719-9746-6B052BFB6DD3}" srcOrd="0" destOrd="0" presId="urn:microsoft.com/office/officeart/2016/7/layout/BasicLinearProcessNumbered#1"/>
    <dgm:cxn modelId="{AA17009A-379B-43BE-97BA-12B67036AD90}" type="presParOf" srcId="{A1C50682-E81A-4719-9746-6B052BFB6DD3}" destId="{1896CBD6-4A99-4E4A-A270-A70AEFBAAF7E}" srcOrd="0" destOrd="0" presId="urn:microsoft.com/office/officeart/2016/7/layout/BasicLinearProcessNumbered#1"/>
    <dgm:cxn modelId="{6D85C09F-1D0A-406F-9396-06638BA4FD92}" type="presParOf" srcId="{A1C50682-E81A-4719-9746-6B052BFB6DD3}" destId="{9C3A7F13-9585-42DF-AD32-B56F82B123C8}" srcOrd="1" destOrd="0" presId="urn:microsoft.com/office/officeart/2016/7/layout/BasicLinearProcessNumbered#1"/>
    <dgm:cxn modelId="{794669B6-74B7-439A-8EE2-238314813197}" type="presParOf" srcId="{A1C50682-E81A-4719-9746-6B052BFB6DD3}" destId="{923B2301-552B-45D2-9EF0-53A10AA17FC6}" srcOrd="2" destOrd="0" presId="urn:microsoft.com/office/officeart/2016/7/layout/BasicLinearProcessNumbered#1"/>
    <dgm:cxn modelId="{23ECCBA1-941D-4643-9618-18F560A80DAB}" type="presParOf" srcId="{A1C50682-E81A-4719-9746-6B052BFB6DD3}" destId="{1636F17A-F9E0-460B-890B-A46A6E583FD1}" srcOrd="3" destOrd="0" presId="urn:microsoft.com/office/officeart/2016/7/layout/BasicLinearProcessNumbered#1"/>
    <dgm:cxn modelId="{84426433-1E67-4D55-9D10-3C4CF150BF28}" type="presParOf" srcId="{869C0C7E-BD0C-4E5F-8D96-6B8EEC39B952}" destId="{CE18CCA6-9206-4DD7-BE09-5291C62117AB}" srcOrd="1" destOrd="0" presId="urn:microsoft.com/office/officeart/2016/7/layout/BasicLinearProcessNumbered#1"/>
    <dgm:cxn modelId="{16E156BA-CA11-45E4-B5EA-B4F3067B424F}" type="presParOf" srcId="{869C0C7E-BD0C-4E5F-8D96-6B8EEC39B952}" destId="{B75A207A-E561-4A33-8860-3580568F46B8}" srcOrd="2" destOrd="0" presId="urn:microsoft.com/office/officeart/2016/7/layout/BasicLinearProcessNumbered#1"/>
    <dgm:cxn modelId="{63957AA2-61FB-47C5-9B97-06D23CB5FDF5}" type="presParOf" srcId="{B75A207A-E561-4A33-8860-3580568F46B8}" destId="{02F7283A-0FC3-4AF1-AA94-0270DC0B1C33}" srcOrd="0" destOrd="0" presId="urn:microsoft.com/office/officeart/2016/7/layout/BasicLinearProcessNumbered#1"/>
    <dgm:cxn modelId="{3099F022-A87D-4FA3-8BC3-9575F846BC44}" type="presParOf" srcId="{B75A207A-E561-4A33-8860-3580568F46B8}" destId="{C08FC467-91FE-48BD-B243-273925C2B75A}" srcOrd="1" destOrd="0" presId="urn:microsoft.com/office/officeart/2016/7/layout/BasicLinearProcessNumbered#1"/>
    <dgm:cxn modelId="{A2E37B9F-7D4B-49D4-AF46-9A540F2ACE59}" type="presParOf" srcId="{B75A207A-E561-4A33-8860-3580568F46B8}" destId="{DE393E47-CBB6-4D77-A342-C9AFD9FC8CB6}" srcOrd="2" destOrd="0" presId="urn:microsoft.com/office/officeart/2016/7/layout/BasicLinearProcessNumbered#1"/>
    <dgm:cxn modelId="{3374E4EC-7EA8-47C5-B2E6-92A2F8FDFB7F}" type="presParOf" srcId="{B75A207A-E561-4A33-8860-3580568F46B8}" destId="{6209B655-7BD8-4C2E-802B-7A837190A817}" srcOrd="3" destOrd="0" presId="urn:microsoft.com/office/officeart/2016/7/layout/BasicLinearProcessNumbered#1"/>
    <dgm:cxn modelId="{64EBAD3F-E38B-4135-AAA2-C165246599F7}" type="presParOf" srcId="{869C0C7E-BD0C-4E5F-8D96-6B8EEC39B952}" destId="{44DA27FB-BF39-4511-84EF-E3EA3F12D2B6}" srcOrd="3" destOrd="0" presId="urn:microsoft.com/office/officeart/2016/7/layout/BasicLinearProcessNumbered#1"/>
    <dgm:cxn modelId="{C047657C-4647-4043-950A-E8F7F675767E}" type="presParOf" srcId="{869C0C7E-BD0C-4E5F-8D96-6B8EEC39B952}" destId="{9ED209A7-CD15-4C32-9372-A0384698B942}" srcOrd="4" destOrd="0" presId="urn:microsoft.com/office/officeart/2016/7/layout/BasicLinearProcessNumbered#1"/>
    <dgm:cxn modelId="{0F5F3613-D3F0-4FA7-ACBA-C61DDC0B6FCC}" type="presParOf" srcId="{9ED209A7-CD15-4C32-9372-A0384698B942}" destId="{B5DA272C-701A-4327-802B-15E4D04DF389}" srcOrd="0" destOrd="0" presId="urn:microsoft.com/office/officeart/2016/7/layout/BasicLinearProcessNumbered#1"/>
    <dgm:cxn modelId="{AB7A54D4-8E23-4583-8E98-345042A04591}" type="presParOf" srcId="{9ED209A7-CD15-4C32-9372-A0384698B942}" destId="{4104A2F1-FB99-4C42-8067-46B8EEEC9610}" srcOrd="1" destOrd="0" presId="urn:microsoft.com/office/officeart/2016/7/layout/BasicLinearProcessNumbered#1"/>
    <dgm:cxn modelId="{06C75B26-0F3E-41ED-839F-4D64199F4461}" type="presParOf" srcId="{9ED209A7-CD15-4C32-9372-A0384698B942}" destId="{2EB92C72-3528-4913-AFF6-FF0B4F338399}" srcOrd="2" destOrd="0" presId="urn:microsoft.com/office/officeart/2016/7/layout/BasicLinearProcessNumbered#1"/>
    <dgm:cxn modelId="{AAB9864E-92C0-4EA3-9F0E-6EB52D100EBE}" type="presParOf" srcId="{9ED209A7-CD15-4C32-9372-A0384698B942}" destId="{74E21D92-0946-4075-ABB7-F58F125D081F}" srcOrd="3" destOrd="0" presId="urn:microsoft.com/office/officeart/2016/7/layout/BasicLinearProcessNumbered#1"/>
    <dgm:cxn modelId="{13ED127B-27D7-4A94-8FC0-60DF0BA87D27}" type="presParOf" srcId="{869C0C7E-BD0C-4E5F-8D96-6B8EEC39B952}" destId="{E7F9CACB-FE98-4F37-853A-1B05B4BF4385}" srcOrd="5" destOrd="0" presId="urn:microsoft.com/office/officeart/2016/7/layout/BasicLinearProcessNumbered#1"/>
    <dgm:cxn modelId="{4B61CEE5-C2BB-4897-9CE0-A1A15D162F44}" type="presParOf" srcId="{869C0C7E-BD0C-4E5F-8D96-6B8EEC39B952}" destId="{313C51D3-DB7E-4530-8AFA-F0AE0E26CE2D}" srcOrd="6" destOrd="0" presId="urn:microsoft.com/office/officeart/2016/7/layout/BasicLinearProcessNumbered#1"/>
    <dgm:cxn modelId="{9B85DE27-B7E4-402F-BE27-E3C3985E9A79}" type="presParOf" srcId="{313C51D3-DB7E-4530-8AFA-F0AE0E26CE2D}" destId="{549A837B-0FA3-4970-A9F9-3BD236350D3D}" srcOrd="0" destOrd="0" presId="urn:microsoft.com/office/officeart/2016/7/layout/BasicLinearProcessNumbered#1"/>
    <dgm:cxn modelId="{9D5D9389-D124-429A-8F96-49696F6F4EF9}" type="presParOf" srcId="{313C51D3-DB7E-4530-8AFA-F0AE0E26CE2D}" destId="{AC6B335A-D8B4-46D8-93DE-B9EF1773F6AC}" srcOrd="1" destOrd="0" presId="urn:microsoft.com/office/officeart/2016/7/layout/BasicLinearProcessNumbered#1"/>
    <dgm:cxn modelId="{AEF2A504-6850-4ED8-81A9-8B6F7FF43DCD}" type="presParOf" srcId="{313C51D3-DB7E-4530-8AFA-F0AE0E26CE2D}" destId="{7B3E0A16-DB85-46CA-87D6-4D39F6DBFC52}" srcOrd="2" destOrd="0" presId="urn:microsoft.com/office/officeart/2016/7/layout/BasicLinearProcessNumbered#1"/>
    <dgm:cxn modelId="{25F27692-3F46-46F7-BF34-29BD99560D08}" type="presParOf" srcId="{313C51D3-DB7E-4530-8AFA-F0AE0E26CE2D}" destId="{B80B8360-3897-45DE-BD0A-F9CCC9BAC34F}" srcOrd="3" destOrd="0" presId="urn:microsoft.com/office/officeart/2016/7/layout/BasicLinearProcessNumbered#1"/>
    <dgm:cxn modelId="{4796AC81-FE2B-441F-A0B6-C344625F6E96}" type="presParOf" srcId="{869C0C7E-BD0C-4E5F-8D96-6B8EEC39B952}" destId="{4BE79C5F-B252-4C81-B7E8-356A6349584C}" srcOrd="7" destOrd="0" presId="urn:microsoft.com/office/officeart/2016/7/layout/BasicLinearProcessNumbered#1"/>
    <dgm:cxn modelId="{F640017D-6D0A-4410-A66B-828F2066B1C3}" type="presParOf" srcId="{869C0C7E-BD0C-4E5F-8D96-6B8EEC39B952}" destId="{11D9C427-A430-492A-BD3C-E4D081DA46F5}" srcOrd="8" destOrd="0" presId="urn:microsoft.com/office/officeart/2016/7/layout/BasicLinearProcessNumbered#1"/>
    <dgm:cxn modelId="{3F5AE0F2-FA72-4C37-BCFA-A61C660A8759}" type="presParOf" srcId="{11D9C427-A430-492A-BD3C-E4D081DA46F5}" destId="{4795DD00-81CA-4D89-AAC9-9CB098B4E837}" srcOrd="0" destOrd="0" presId="urn:microsoft.com/office/officeart/2016/7/layout/BasicLinearProcessNumbered#1"/>
    <dgm:cxn modelId="{D1D3C516-0A96-4C35-8949-341CF221BBD1}" type="presParOf" srcId="{11D9C427-A430-492A-BD3C-E4D081DA46F5}" destId="{06772805-3643-43C2-9C80-F43268C57C20}" srcOrd="1" destOrd="0" presId="urn:microsoft.com/office/officeart/2016/7/layout/BasicLinearProcessNumbered#1"/>
    <dgm:cxn modelId="{A39F6DBC-EC8C-42B3-9D5B-962E5C23F626}" type="presParOf" srcId="{11D9C427-A430-492A-BD3C-E4D081DA46F5}" destId="{77F59A8B-7684-4E29-B44F-B0F96367FE70}" srcOrd="2" destOrd="0" presId="urn:microsoft.com/office/officeart/2016/7/layout/BasicLinearProcessNumbered#1"/>
    <dgm:cxn modelId="{37B3E4C3-947D-462B-A3DF-A33AAEB8FA1C}" type="presParOf" srcId="{11D9C427-A430-492A-BD3C-E4D081DA46F5}" destId="{80C8596E-ABE7-41A1-8A35-72244067CF90}" srcOrd="3" destOrd="0" presId="urn:microsoft.com/office/officeart/2016/7/layout/BasicLinearProcessNumbere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6CBD6-4A99-4E4A-A270-A70AEFBAAF7E}">
      <dsp:nvSpPr>
        <dsp:cNvPr id="0" name=""/>
        <dsp:cNvSpPr/>
      </dsp:nvSpPr>
      <dsp:spPr>
        <a:xfrm>
          <a:off x="3484" y="517200"/>
          <a:ext cx="1886775" cy="2641486"/>
        </a:xfrm>
        <a:prstGeom prst="rect">
          <a:avLst/>
        </a:prstGeom>
        <a:solidFill>
          <a:srgbClr val="F3CF45">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Fall 2021</a:t>
          </a:r>
        </a:p>
        <a:p>
          <a:pPr marL="0" lvl="0" indent="0" algn="l" defTabSz="488950">
            <a:lnSpc>
              <a:spcPct val="90000"/>
            </a:lnSpc>
            <a:spcBef>
              <a:spcPct val="0"/>
            </a:spcBef>
            <a:spcAft>
              <a:spcPct val="35000"/>
            </a:spcAft>
            <a:buNone/>
          </a:pPr>
          <a:r>
            <a:rPr lang="en-US" sz="1100" b="0" i="0" u="none" kern="1200">
              <a:solidFill>
                <a:sysClr val="windowText" lastClr="000000">
                  <a:hueOff val="0"/>
                  <a:satOff val="0"/>
                  <a:lumOff val="0"/>
                  <a:alphaOff val="0"/>
                </a:sysClr>
              </a:solidFill>
              <a:latin typeface="Avenir Next LT Pro"/>
              <a:ea typeface="+mn-ea"/>
              <a:cs typeface="+mn-cs"/>
            </a:rPr>
            <a:t>GO Team Developed 2021-2025 Strategic Plan</a:t>
          </a:r>
          <a:endParaRPr lang="en-US" sz="1100" kern="1200">
            <a:solidFill>
              <a:sysClr val="windowText" lastClr="000000">
                <a:hueOff val="0"/>
                <a:satOff val="0"/>
                <a:lumOff val="0"/>
                <a:alphaOff val="0"/>
              </a:sysClr>
            </a:solidFill>
            <a:latin typeface="Avenir Next LT Pro"/>
            <a:ea typeface="+mn-ea"/>
            <a:cs typeface="+mn-cs"/>
          </a:endParaRPr>
        </a:p>
      </dsp:txBody>
      <dsp:txXfrm>
        <a:off x="3484" y="1520965"/>
        <a:ext cx="1886775" cy="1584891"/>
      </dsp:txXfrm>
    </dsp:sp>
    <dsp:sp modelId="{9C3A7F13-9585-42DF-AD32-B56F82B123C8}">
      <dsp:nvSpPr>
        <dsp:cNvPr id="0" name=""/>
        <dsp:cNvSpPr/>
      </dsp:nvSpPr>
      <dsp:spPr>
        <a:xfrm>
          <a:off x="550649" y="781349"/>
          <a:ext cx="792445" cy="792445"/>
        </a:xfrm>
        <a:prstGeom prst="ellipse">
          <a:avLst/>
        </a:prstGeom>
        <a:solidFill>
          <a:srgbClr val="F3CF45"/>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1</a:t>
          </a:r>
        </a:p>
      </dsp:txBody>
      <dsp:txXfrm>
        <a:off x="666700" y="897400"/>
        <a:ext cx="560343" cy="560343"/>
      </dsp:txXfrm>
    </dsp:sp>
    <dsp:sp modelId="{923B2301-552B-45D2-9EF0-53A10AA17FC6}">
      <dsp:nvSpPr>
        <dsp:cNvPr id="0" name=""/>
        <dsp:cNvSpPr/>
      </dsp:nvSpPr>
      <dsp:spPr>
        <a:xfrm>
          <a:off x="3484" y="3158615"/>
          <a:ext cx="1886775" cy="72"/>
        </a:xfrm>
        <a:prstGeom prst="rect">
          <a:avLst/>
        </a:prstGeom>
        <a:solidFill>
          <a:srgbClr val="A92A91">
            <a:hueOff val="0"/>
            <a:satOff val="0"/>
            <a:lumOff val="0"/>
            <a:alphaOff val="0"/>
          </a:srgbClr>
        </a:solidFill>
        <a:ln w="12700" cap="flat" cmpd="sng" algn="ctr">
          <a:solidFill>
            <a:srgbClr val="F3CF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F7283A-0FC3-4AF1-AA94-0270DC0B1C33}">
      <dsp:nvSpPr>
        <dsp:cNvPr id="0" name=""/>
        <dsp:cNvSpPr/>
      </dsp:nvSpPr>
      <dsp:spPr>
        <a:xfrm>
          <a:off x="2078938" y="517200"/>
          <a:ext cx="1886775" cy="2641486"/>
        </a:xfrm>
        <a:prstGeom prst="rect">
          <a:avLst/>
        </a:prstGeom>
        <a:solidFill>
          <a:srgbClr val="D47B22">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Summer 2022</a:t>
          </a:r>
        </a:p>
        <a:p>
          <a:pPr marL="0" lvl="0" indent="0" algn="l" defTabSz="488950">
            <a:lnSpc>
              <a:spcPct val="90000"/>
            </a:lnSpc>
            <a:spcBef>
              <a:spcPct val="0"/>
            </a:spcBef>
            <a:spcAft>
              <a:spcPct val="35000"/>
            </a:spcAft>
            <a:buNone/>
          </a:pPr>
          <a:r>
            <a:rPr lang="en-US" sz="1100" kern="1200">
              <a:solidFill>
                <a:sysClr val="windowText" lastClr="000000">
                  <a:hueOff val="0"/>
                  <a:satOff val="0"/>
                  <a:lumOff val="0"/>
                  <a:alphaOff val="0"/>
                </a:sysClr>
              </a:solidFill>
              <a:latin typeface="Avenir Next LT Pro"/>
              <a:ea typeface="+mn-ea"/>
              <a:cs typeface="+mn-cs"/>
            </a:rPr>
            <a:t>School Leadership completed Needs Assessment and defined overarching needs for SY22-23</a:t>
          </a:r>
        </a:p>
      </dsp:txBody>
      <dsp:txXfrm>
        <a:off x="2078938" y="1520965"/>
        <a:ext cx="1886775" cy="1584891"/>
      </dsp:txXfrm>
    </dsp:sp>
    <dsp:sp modelId="{C08FC467-91FE-48BD-B243-273925C2B75A}">
      <dsp:nvSpPr>
        <dsp:cNvPr id="0" name=""/>
        <dsp:cNvSpPr/>
      </dsp:nvSpPr>
      <dsp:spPr>
        <a:xfrm>
          <a:off x="2626103" y="781349"/>
          <a:ext cx="792445" cy="792445"/>
        </a:xfrm>
        <a:prstGeom prst="ellipse">
          <a:avLst/>
        </a:prstGeom>
        <a:solidFill>
          <a:srgbClr val="D47B2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2</a:t>
          </a:r>
        </a:p>
      </dsp:txBody>
      <dsp:txXfrm>
        <a:off x="2742154" y="897400"/>
        <a:ext cx="560343" cy="560343"/>
      </dsp:txXfrm>
    </dsp:sp>
    <dsp:sp modelId="{DE393E47-CBB6-4D77-A342-C9AFD9FC8CB6}">
      <dsp:nvSpPr>
        <dsp:cNvPr id="0" name=""/>
        <dsp:cNvSpPr/>
      </dsp:nvSpPr>
      <dsp:spPr>
        <a:xfrm>
          <a:off x="2078938" y="3158615"/>
          <a:ext cx="1886775" cy="72"/>
        </a:xfrm>
        <a:prstGeom prst="rect">
          <a:avLst/>
        </a:prstGeom>
        <a:solidFill>
          <a:srgbClr val="A92A91">
            <a:hueOff val="0"/>
            <a:satOff val="0"/>
            <a:lumOff val="0"/>
            <a:alphaOff val="0"/>
          </a:srgbClr>
        </a:solidFill>
        <a:ln w="12700" cap="flat" cmpd="sng" algn="ctr">
          <a:solidFill>
            <a:srgbClr val="D47B22"/>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DA272C-701A-4327-802B-15E4D04DF389}">
      <dsp:nvSpPr>
        <dsp:cNvPr id="0" name=""/>
        <dsp:cNvSpPr/>
      </dsp:nvSpPr>
      <dsp:spPr>
        <a:xfrm>
          <a:off x="4154392" y="517200"/>
          <a:ext cx="1886775" cy="2641486"/>
        </a:xfrm>
        <a:prstGeom prst="rect">
          <a:avLst/>
        </a:prstGeom>
        <a:solidFill>
          <a:srgbClr val="0083A9">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August 2022</a:t>
          </a:r>
        </a:p>
        <a:p>
          <a:pPr marL="0" lvl="0" indent="0" algn="l" defTabSz="488950">
            <a:lnSpc>
              <a:spcPct val="90000"/>
            </a:lnSpc>
            <a:spcBef>
              <a:spcPct val="0"/>
            </a:spcBef>
            <a:spcAft>
              <a:spcPct val="35000"/>
            </a:spcAft>
            <a:buNone/>
          </a:pPr>
          <a:r>
            <a:rPr lang="en-US" sz="1100" b="0" u="none" kern="1200">
              <a:solidFill>
                <a:sysClr val="windowText" lastClr="000000">
                  <a:hueOff val="0"/>
                  <a:satOff val="0"/>
                  <a:lumOff val="0"/>
                  <a:alphaOff val="0"/>
                </a:sysClr>
              </a:solidFill>
              <a:latin typeface="Avenir Next LT Pro"/>
              <a:ea typeface="+mn-ea"/>
              <a:cs typeface="+mn-cs"/>
            </a:rPr>
            <a:t>School Leadership completed 2022-2023 Continuous Improvement Plan</a:t>
          </a:r>
        </a:p>
      </dsp:txBody>
      <dsp:txXfrm>
        <a:off x="4154392" y="1520965"/>
        <a:ext cx="1886775" cy="1584891"/>
      </dsp:txXfrm>
    </dsp:sp>
    <dsp:sp modelId="{4104A2F1-FB99-4C42-8067-46B8EEEC9610}">
      <dsp:nvSpPr>
        <dsp:cNvPr id="0" name=""/>
        <dsp:cNvSpPr/>
      </dsp:nvSpPr>
      <dsp:spPr>
        <a:xfrm>
          <a:off x="4701557" y="781349"/>
          <a:ext cx="792445" cy="792445"/>
        </a:xfrm>
        <a:prstGeom prst="ellipse">
          <a:avLst/>
        </a:prstGeom>
        <a:solidFill>
          <a:srgbClr val="0083A9"/>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3</a:t>
          </a:r>
        </a:p>
      </dsp:txBody>
      <dsp:txXfrm>
        <a:off x="4817608" y="897400"/>
        <a:ext cx="560343" cy="560343"/>
      </dsp:txXfrm>
    </dsp:sp>
    <dsp:sp modelId="{2EB92C72-3528-4913-AFF6-FF0B4F338399}">
      <dsp:nvSpPr>
        <dsp:cNvPr id="0" name=""/>
        <dsp:cNvSpPr/>
      </dsp:nvSpPr>
      <dsp:spPr>
        <a:xfrm>
          <a:off x="4154392" y="3158615"/>
          <a:ext cx="1886775" cy="72"/>
        </a:xfrm>
        <a:prstGeom prst="rect">
          <a:avLst/>
        </a:prstGeom>
        <a:solidFill>
          <a:srgbClr val="0083A9"/>
        </a:solidFill>
        <a:ln w="12700" cap="flat" cmpd="sng" algn="ctr">
          <a:solidFill>
            <a:srgbClr val="0083A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9A837B-0FA3-4970-A9F9-3BD236350D3D}">
      <dsp:nvSpPr>
        <dsp:cNvPr id="0" name=""/>
        <dsp:cNvSpPr/>
      </dsp:nvSpPr>
      <dsp:spPr>
        <a:xfrm>
          <a:off x="6212751" y="526340"/>
          <a:ext cx="1886775" cy="2641486"/>
        </a:xfrm>
        <a:prstGeom prst="rect">
          <a:avLst/>
        </a:prstGeom>
        <a:solidFill>
          <a:srgbClr val="A92A91">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u="sng" kern="1200">
              <a:solidFill>
                <a:sysClr val="windowText" lastClr="000000">
                  <a:hueOff val="0"/>
                  <a:satOff val="0"/>
                  <a:lumOff val="0"/>
                  <a:alphaOff val="0"/>
                </a:sysClr>
              </a:solidFill>
              <a:latin typeface="Avenir Next LT Pro"/>
              <a:ea typeface="+mn-ea"/>
              <a:cs typeface="+mn-cs"/>
            </a:rPr>
            <a:t>Sept. – Dec. 2022</a:t>
          </a:r>
        </a:p>
        <a:p>
          <a:pPr marL="0" lvl="0" indent="0" algn="l" defTabSz="488950">
            <a:lnSpc>
              <a:spcPct val="90000"/>
            </a:lnSpc>
            <a:spcBef>
              <a:spcPct val="0"/>
            </a:spcBef>
            <a:spcAft>
              <a:spcPct val="35000"/>
            </a:spcAft>
            <a:buNone/>
          </a:pPr>
          <a:r>
            <a:rPr lang="en-US" sz="1100" b="0" u="none" kern="1200">
              <a:solidFill>
                <a:sysClr val="windowText" lastClr="000000">
                  <a:hueOff val="0"/>
                  <a:satOff val="0"/>
                  <a:lumOff val="0"/>
                  <a:alphaOff val="0"/>
                </a:sysClr>
              </a:solidFill>
              <a:latin typeface="Avenir Next LT Pro"/>
              <a:ea typeface="+mn-ea"/>
              <a:cs typeface="+mn-cs"/>
            </a:rPr>
            <a:t>Utilizing current data, the </a:t>
          </a:r>
          <a:r>
            <a:rPr lang="en-US" sz="1100" b="1" u="none" kern="1200">
              <a:solidFill>
                <a:sysClr val="windowText" lastClr="000000">
                  <a:hueOff val="0"/>
                  <a:satOff val="0"/>
                  <a:lumOff val="0"/>
                  <a:alphaOff val="0"/>
                </a:sysClr>
              </a:solidFill>
              <a:latin typeface="Avenir Next LT Pro"/>
              <a:ea typeface="+mn-ea"/>
              <a:cs typeface="+mn-cs"/>
            </a:rPr>
            <a:t>GO Team </a:t>
          </a:r>
          <a:r>
            <a:rPr lang="en-US" sz="1100" b="0" u="none" kern="1200">
              <a:solidFill>
                <a:sysClr val="windowText" lastClr="000000">
                  <a:hueOff val="0"/>
                  <a:satOff val="0"/>
                  <a:lumOff val="0"/>
                  <a:alphaOff val="0"/>
                </a:sysClr>
              </a:solidFill>
              <a:latin typeface="Avenir Next LT Pro"/>
              <a:ea typeface="+mn-ea"/>
              <a:cs typeface="+mn-cs"/>
            </a:rPr>
            <a:t>will review &amp; possibly update the school strategic priorities and plan </a:t>
          </a:r>
        </a:p>
      </dsp:txBody>
      <dsp:txXfrm>
        <a:off x="6212751" y="1530105"/>
        <a:ext cx="1886775" cy="1584891"/>
      </dsp:txXfrm>
    </dsp:sp>
    <dsp:sp modelId="{AC6B335A-D8B4-46D8-93DE-B9EF1773F6AC}">
      <dsp:nvSpPr>
        <dsp:cNvPr id="0" name=""/>
        <dsp:cNvSpPr/>
      </dsp:nvSpPr>
      <dsp:spPr>
        <a:xfrm>
          <a:off x="6777010" y="781349"/>
          <a:ext cx="792445" cy="792445"/>
        </a:xfrm>
        <a:prstGeom prst="ellipse">
          <a:avLst/>
        </a:prstGeom>
        <a:solidFill>
          <a:srgbClr val="A92A9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4</a:t>
          </a:r>
        </a:p>
      </dsp:txBody>
      <dsp:txXfrm>
        <a:off x="6893061" y="897400"/>
        <a:ext cx="560343" cy="560343"/>
      </dsp:txXfrm>
    </dsp:sp>
    <dsp:sp modelId="{7B3E0A16-DB85-46CA-87D6-4D39F6DBFC52}">
      <dsp:nvSpPr>
        <dsp:cNvPr id="0" name=""/>
        <dsp:cNvSpPr/>
      </dsp:nvSpPr>
      <dsp:spPr>
        <a:xfrm>
          <a:off x="6229845" y="3158615"/>
          <a:ext cx="1886775" cy="72"/>
        </a:xfrm>
        <a:prstGeom prst="rect">
          <a:avLst/>
        </a:prstGeom>
        <a:solidFill>
          <a:srgbClr val="0083A9">
            <a:hueOff val="0"/>
            <a:satOff val="0"/>
            <a:lumOff val="0"/>
            <a:alphaOff val="0"/>
          </a:srgbClr>
        </a:solidFill>
        <a:ln w="12700" cap="flat" cmpd="sng" algn="ctr">
          <a:solidFill>
            <a:srgbClr val="A92A9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95DD00-81CA-4D89-AAC9-9CB098B4E837}">
      <dsp:nvSpPr>
        <dsp:cNvPr id="0" name=""/>
        <dsp:cNvSpPr/>
      </dsp:nvSpPr>
      <dsp:spPr>
        <a:xfrm>
          <a:off x="8305299" y="517200"/>
          <a:ext cx="1886775" cy="2641486"/>
        </a:xfrm>
        <a:prstGeom prst="rect">
          <a:avLst/>
        </a:prstGeom>
        <a:solidFill>
          <a:srgbClr val="159839">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u="sng" kern="1200">
              <a:solidFill>
                <a:sysClr val="windowText" lastClr="000000">
                  <a:hueOff val="0"/>
                  <a:satOff val="0"/>
                  <a:lumOff val="0"/>
                  <a:alphaOff val="0"/>
                </a:sysClr>
              </a:solidFill>
              <a:latin typeface="Avenir Next LT Pro"/>
              <a:ea typeface="+mn-ea"/>
              <a:cs typeface="+mn-cs"/>
            </a:rPr>
            <a:t>Before Winter Break</a:t>
          </a:r>
        </a:p>
        <a:p>
          <a:pPr marL="0" lvl="0" indent="0" algn="l" defTabSz="488950">
            <a:lnSpc>
              <a:spcPct val="90000"/>
            </a:lnSpc>
            <a:spcBef>
              <a:spcPct val="0"/>
            </a:spcBef>
            <a:spcAft>
              <a:spcPct val="35000"/>
            </a:spcAft>
            <a:buNone/>
          </a:pPr>
          <a:r>
            <a:rPr lang="en-US" sz="1100" b="1" kern="1200">
              <a:solidFill>
                <a:sysClr val="windowText" lastClr="000000">
                  <a:hueOff val="0"/>
                  <a:satOff val="0"/>
                  <a:lumOff val="0"/>
                  <a:alphaOff val="0"/>
                </a:sysClr>
              </a:solidFill>
              <a:latin typeface="Avenir Next LT Pro"/>
              <a:ea typeface="+mn-ea"/>
              <a:cs typeface="+mn-cs"/>
            </a:rPr>
            <a:t>GO Team </a:t>
          </a:r>
          <a:r>
            <a:rPr lang="en-US" sz="1100" kern="1200">
              <a:solidFill>
                <a:sysClr val="windowText" lastClr="000000">
                  <a:hueOff val="0"/>
                  <a:satOff val="0"/>
                  <a:lumOff val="0"/>
                  <a:alphaOff val="0"/>
                </a:sysClr>
              </a:solidFill>
              <a:latin typeface="Avenir Next LT Pro"/>
              <a:ea typeface="+mn-ea"/>
              <a:cs typeface="+mn-cs"/>
            </a:rPr>
            <a:t>will take action (vote) on the school’s strategic plan and vote on the ranked strategic plan priorities for SY23-24 budget discussions.</a:t>
          </a:r>
        </a:p>
      </dsp:txBody>
      <dsp:txXfrm>
        <a:off x="8305299" y="1520965"/>
        <a:ext cx="1886775" cy="1584891"/>
      </dsp:txXfrm>
    </dsp:sp>
    <dsp:sp modelId="{06772805-3643-43C2-9C80-F43268C57C20}">
      <dsp:nvSpPr>
        <dsp:cNvPr id="0" name=""/>
        <dsp:cNvSpPr/>
      </dsp:nvSpPr>
      <dsp:spPr>
        <a:xfrm>
          <a:off x="8852464" y="781349"/>
          <a:ext cx="792445" cy="792445"/>
        </a:xfrm>
        <a:prstGeom prst="ellipse">
          <a:avLst/>
        </a:prstGeom>
        <a:solidFill>
          <a:srgbClr val="159839"/>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5</a:t>
          </a:r>
        </a:p>
      </dsp:txBody>
      <dsp:txXfrm>
        <a:off x="8968515" y="897400"/>
        <a:ext cx="560343" cy="560343"/>
      </dsp:txXfrm>
    </dsp:sp>
    <dsp:sp modelId="{77F59A8B-7684-4E29-B44F-B0F96367FE70}">
      <dsp:nvSpPr>
        <dsp:cNvPr id="0" name=""/>
        <dsp:cNvSpPr/>
      </dsp:nvSpPr>
      <dsp:spPr>
        <a:xfrm>
          <a:off x="8305299" y="3158615"/>
          <a:ext cx="1886775" cy="72"/>
        </a:xfrm>
        <a:prstGeom prst="rect">
          <a:avLst/>
        </a:prstGeom>
        <a:solidFill>
          <a:srgbClr val="159839">
            <a:hueOff val="0"/>
            <a:satOff val="0"/>
            <a:lumOff val="0"/>
            <a:alphaOff val="0"/>
          </a:srgbClr>
        </a:solidFill>
        <a:ln w="12700" cap="flat" cmpd="sng" algn="ctr">
          <a:solidFill>
            <a:srgbClr val="159839">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50D04-4FFC-468A-96F7-AC663EDBD4A2}">
      <dsp:nvSpPr>
        <dsp:cNvPr id="0" name=""/>
        <dsp:cNvSpPr/>
      </dsp:nvSpPr>
      <dsp:spPr>
        <a:xfrm rot="5400000">
          <a:off x="6093156" y="-2488581"/>
          <a:ext cx="1211766" cy="6496462"/>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endParaRPr lang="en-US" sz="1500" kern="1200"/>
        </a:p>
        <a:p>
          <a:pPr marL="114300" lvl="1" indent="-114300" algn="l" defTabSz="666750">
            <a:lnSpc>
              <a:spcPct val="90000"/>
            </a:lnSpc>
            <a:spcBef>
              <a:spcPct val="0"/>
            </a:spcBef>
            <a:spcAft>
              <a:spcPct val="15000"/>
            </a:spcAft>
            <a:buChar char="•"/>
          </a:pPr>
          <a:endParaRPr lang="en-US" sz="1500" kern="1200"/>
        </a:p>
      </dsp:txBody>
      <dsp:txXfrm rot="-5400000">
        <a:off x="3450808" y="212921"/>
        <a:ext cx="6437308" cy="1093458"/>
      </dsp:txXfrm>
    </dsp:sp>
    <dsp:sp modelId="{4E568A9E-3939-4DDD-B165-36923469ACE6}">
      <dsp:nvSpPr>
        <dsp:cNvPr id="0" name=""/>
        <dsp:cNvSpPr/>
      </dsp:nvSpPr>
      <dsp:spPr>
        <a:xfrm>
          <a:off x="135079" y="2295"/>
          <a:ext cx="3315729" cy="151470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Are </a:t>
          </a:r>
          <a:r>
            <a:rPr lang="en-US" sz="1800" b="1" u="sng" kern="1200"/>
            <a:t>all</a:t>
          </a:r>
          <a:r>
            <a:rPr lang="en-US" sz="1800" kern="1200"/>
            <a:t> CIP Goals reflected in our Strategic Plan Priorities? If not, which CIP Goal(s) are missing and should be added to the Strategic Plan?</a:t>
          </a:r>
        </a:p>
      </dsp:txBody>
      <dsp:txXfrm>
        <a:off x="209021" y="76237"/>
        <a:ext cx="3167845" cy="1366824"/>
      </dsp:txXfrm>
    </dsp:sp>
    <dsp:sp modelId="{895E72A8-CBC9-4310-9F49-5FE7BA00F3BC}">
      <dsp:nvSpPr>
        <dsp:cNvPr id="0" name=""/>
        <dsp:cNvSpPr/>
      </dsp:nvSpPr>
      <dsp:spPr>
        <a:xfrm rot="5400000">
          <a:off x="6076091" y="-898137"/>
          <a:ext cx="1211766" cy="6496462"/>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a:t>All teachers training on NWEA Map Goal Setting. Teachers will begin conferencing with students after Winter MAP filling out Goal setting sheets.</a:t>
          </a:r>
          <a:endParaRPr lang="en-US" sz="1500" kern="1200" dirty="0"/>
        </a:p>
        <a:p>
          <a:pPr marL="114300" lvl="1" indent="-114300" algn="l" defTabSz="666750">
            <a:lnSpc>
              <a:spcPct val="90000"/>
            </a:lnSpc>
            <a:spcBef>
              <a:spcPct val="0"/>
            </a:spcBef>
            <a:spcAft>
              <a:spcPct val="15000"/>
            </a:spcAft>
            <a:buChar char="•"/>
          </a:pPr>
          <a:r>
            <a:rPr lang="en-US" sz="1500" kern="1200" dirty="0"/>
            <a:t>Teachers are submitting plans for small group interventions listing learning statements,  resources and assessments for differentiation</a:t>
          </a:r>
        </a:p>
      </dsp:txBody>
      <dsp:txXfrm rot="-5400000">
        <a:off x="3433743" y="1803365"/>
        <a:ext cx="6437308" cy="1093458"/>
      </dsp:txXfrm>
    </dsp:sp>
    <dsp:sp modelId="{0D765D3A-CAB2-4DA3-A9BF-D914CDA4752B}">
      <dsp:nvSpPr>
        <dsp:cNvPr id="0" name=""/>
        <dsp:cNvSpPr/>
      </dsp:nvSpPr>
      <dsp:spPr>
        <a:xfrm>
          <a:off x="135079" y="1592739"/>
          <a:ext cx="3298663" cy="1514708"/>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What progress has been made towards the priorities identified in our Strategic Plan? What evidence/data do we have?</a:t>
          </a:r>
        </a:p>
      </dsp:txBody>
      <dsp:txXfrm>
        <a:off x="209021" y="1666681"/>
        <a:ext cx="3150779" cy="1366824"/>
      </dsp:txXfrm>
    </dsp:sp>
    <dsp:sp modelId="{7ADAC373-5A13-4B25-A9B6-1C9418E0F1B6}">
      <dsp:nvSpPr>
        <dsp:cNvPr id="0" name=""/>
        <dsp:cNvSpPr/>
      </dsp:nvSpPr>
      <dsp:spPr>
        <a:xfrm rot="5400000">
          <a:off x="6161527" y="692306"/>
          <a:ext cx="1211766" cy="6496462"/>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endParaRPr lang="en-US" sz="1500" kern="1200"/>
        </a:p>
        <a:p>
          <a:pPr marL="114300" lvl="1" indent="-114300" algn="l" defTabSz="666750">
            <a:lnSpc>
              <a:spcPct val="90000"/>
            </a:lnSpc>
            <a:spcBef>
              <a:spcPct val="0"/>
            </a:spcBef>
            <a:spcAft>
              <a:spcPct val="15000"/>
            </a:spcAft>
            <a:buChar char="•"/>
          </a:pPr>
          <a:endParaRPr lang="en-US" sz="1500" kern="1200"/>
        </a:p>
      </dsp:txBody>
      <dsp:txXfrm rot="-5400000">
        <a:off x="3519179" y="3393808"/>
        <a:ext cx="6437308" cy="1093458"/>
      </dsp:txXfrm>
    </dsp:sp>
    <dsp:sp modelId="{22F40BCD-7619-40A5-9219-FBE118602349}">
      <dsp:nvSpPr>
        <dsp:cNvPr id="0" name=""/>
        <dsp:cNvSpPr/>
      </dsp:nvSpPr>
      <dsp:spPr>
        <a:xfrm>
          <a:off x="135079" y="3183183"/>
          <a:ext cx="3384100" cy="1514708"/>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kern="1200"/>
            <a:t>Based upon available data, are there any other adjustments we need to make to the Strategic Plan?</a:t>
          </a:r>
        </a:p>
      </dsp:txBody>
      <dsp:txXfrm>
        <a:off x="209021" y="3257125"/>
        <a:ext cx="3236216" cy="13668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96CBD6-4A99-4E4A-A270-A70AEFBAAF7E}">
      <dsp:nvSpPr>
        <dsp:cNvPr id="0" name=""/>
        <dsp:cNvSpPr/>
      </dsp:nvSpPr>
      <dsp:spPr>
        <a:xfrm>
          <a:off x="3484" y="517200"/>
          <a:ext cx="1886775" cy="2641486"/>
        </a:xfrm>
        <a:prstGeom prst="rect">
          <a:avLst/>
        </a:prstGeom>
        <a:solidFill>
          <a:srgbClr val="F3CF45">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Fall 2021</a:t>
          </a:r>
        </a:p>
        <a:p>
          <a:pPr marL="0" lvl="0" indent="0" algn="l" defTabSz="488950">
            <a:lnSpc>
              <a:spcPct val="90000"/>
            </a:lnSpc>
            <a:spcBef>
              <a:spcPct val="0"/>
            </a:spcBef>
            <a:spcAft>
              <a:spcPct val="35000"/>
            </a:spcAft>
            <a:buNone/>
          </a:pPr>
          <a:r>
            <a:rPr lang="en-US" sz="1100" b="0" i="0" u="none" kern="1200">
              <a:solidFill>
                <a:sysClr val="windowText" lastClr="000000">
                  <a:hueOff val="0"/>
                  <a:satOff val="0"/>
                  <a:lumOff val="0"/>
                  <a:alphaOff val="0"/>
                </a:sysClr>
              </a:solidFill>
              <a:latin typeface="Avenir Next LT Pro"/>
              <a:ea typeface="+mn-ea"/>
              <a:cs typeface="+mn-cs"/>
            </a:rPr>
            <a:t>GO Team Developed 2021-2025 Strategic Plan</a:t>
          </a:r>
          <a:endParaRPr lang="en-US" sz="1100" kern="1200">
            <a:solidFill>
              <a:sysClr val="windowText" lastClr="000000">
                <a:hueOff val="0"/>
                <a:satOff val="0"/>
                <a:lumOff val="0"/>
                <a:alphaOff val="0"/>
              </a:sysClr>
            </a:solidFill>
            <a:latin typeface="Avenir Next LT Pro"/>
            <a:ea typeface="+mn-ea"/>
            <a:cs typeface="+mn-cs"/>
          </a:endParaRPr>
        </a:p>
      </dsp:txBody>
      <dsp:txXfrm>
        <a:off x="3484" y="1520965"/>
        <a:ext cx="1886775" cy="1584891"/>
      </dsp:txXfrm>
    </dsp:sp>
    <dsp:sp modelId="{9C3A7F13-9585-42DF-AD32-B56F82B123C8}">
      <dsp:nvSpPr>
        <dsp:cNvPr id="0" name=""/>
        <dsp:cNvSpPr/>
      </dsp:nvSpPr>
      <dsp:spPr>
        <a:xfrm>
          <a:off x="550649" y="781349"/>
          <a:ext cx="792445" cy="792445"/>
        </a:xfrm>
        <a:prstGeom prst="ellipse">
          <a:avLst/>
        </a:prstGeom>
        <a:solidFill>
          <a:srgbClr val="F3CF45"/>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1</a:t>
          </a:r>
        </a:p>
      </dsp:txBody>
      <dsp:txXfrm>
        <a:off x="666700" y="897400"/>
        <a:ext cx="560343" cy="560343"/>
      </dsp:txXfrm>
    </dsp:sp>
    <dsp:sp modelId="{923B2301-552B-45D2-9EF0-53A10AA17FC6}">
      <dsp:nvSpPr>
        <dsp:cNvPr id="0" name=""/>
        <dsp:cNvSpPr/>
      </dsp:nvSpPr>
      <dsp:spPr>
        <a:xfrm>
          <a:off x="3484" y="3158615"/>
          <a:ext cx="1886775" cy="72"/>
        </a:xfrm>
        <a:prstGeom prst="rect">
          <a:avLst/>
        </a:prstGeom>
        <a:solidFill>
          <a:srgbClr val="A92A91">
            <a:hueOff val="0"/>
            <a:satOff val="0"/>
            <a:lumOff val="0"/>
            <a:alphaOff val="0"/>
          </a:srgbClr>
        </a:solidFill>
        <a:ln w="12700" cap="flat" cmpd="sng" algn="ctr">
          <a:solidFill>
            <a:srgbClr val="F3CF45"/>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F7283A-0FC3-4AF1-AA94-0270DC0B1C33}">
      <dsp:nvSpPr>
        <dsp:cNvPr id="0" name=""/>
        <dsp:cNvSpPr/>
      </dsp:nvSpPr>
      <dsp:spPr>
        <a:xfrm>
          <a:off x="2078938" y="517200"/>
          <a:ext cx="1886775" cy="2641486"/>
        </a:xfrm>
        <a:prstGeom prst="rect">
          <a:avLst/>
        </a:prstGeom>
        <a:solidFill>
          <a:srgbClr val="D47B22">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Summer 2022</a:t>
          </a:r>
        </a:p>
        <a:p>
          <a:pPr marL="0" lvl="0" indent="0" algn="l" defTabSz="488950">
            <a:lnSpc>
              <a:spcPct val="90000"/>
            </a:lnSpc>
            <a:spcBef>
              <a:spcPct val="0"/>
            </a:spcBef>
            <a:spcAft>
              <a:spcPct val="35000"/>
            </a:spcAft>
            <a:buNone/>
          </a:pPr>
          <a:r>
            <a:rPr lang="en-US" sz="1100" kern="1200">
              <a:solidFill>
                <a:sysClr val="windowText" lastClr="000000">
                  <a:hueOff val="0"/>
                  <a:satOff val="0"/>
                  <a:lumOff val="0"/>
                  <a:alphaOff val="0"/>
                </a:sysClr>
              </a:solidFill>
              <a:latin typeface="Avenir Next LT Pro"/>
              <a:ea typeface="+mn-ea"/>
              <a:cs typeface="+mn-cs"/>
            </a:rPr>
            <a:t>School Leadership completed Needs Assessment and defined overarching needs for SY22-23</a:t>
          </a:r>
        </a:p>
      </dsp:txBody>
      <dsp:txXfrm>
        <a:off x="2078938" y="1520965"/>
        <a:ext cx="1886775" cy="1584891"/>
      </dsp:txXfrm>
    </dsp:sp>
    <dsp:sp modelId="{C08FC467-91FE-48BD-B243-273925C2B75A}">
      <dsp:nvSpPr>
        <dsp:cNvPr id="0" name=""/>
        <dsp:cNvSpPr/>
      </dsp:nvSpPr>
      <dsp:spPr>
        <a:xfrm>
          <a:off x="2626103" y="781349"/>
          <a:ext cx="792445" cy="792445"/>
        </a:xfrm>
        <a:prstGeom prst="ellipse">
          <a:avLst/>
        </a:prstGeom>
        <a:solidFill>
          <a:srgbClr val="D47B22"/>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2</a:t>
          </a:r>
        </a:p>
      </dsp:txBody>
      <dsp:txXfrm>
        <a:off x="2742154" y="897400"/>
        <a:ext cx="560343" cy="560343"/>
      </dsp:txXfrm>
    </dsp:sp>
    <dsp:sp modelId="{DE393E47-CBB6-4D77-A342-C9AFD9FC8CB6}">
      <dsp:nvSpPr>
        <dsp:cNvPr id="0" name=""/>
        <dsp:cNvSpPr/>
      </dsp:nvSpPr>
      <dsp:spPr>
        <a:xfrm>
          <a:off x="2078938" y="3158615"/>
          <a:ext cx="1886775" cy="72"/>
        </a:xfrm>
        <a:prstGeom prst="rect">
          <a:avLst/>
        </a:prstGeom>
        <a:solidFill>
          <a:srgbClr val="A92A91">
            <a:hueOff val="0"/>
            <a:satOff val="0"/>
            <a:lumOff val="0"/>
            <a:alphaOff val="0"/>
          </a:srgbClr>
        </a:solidFill>
        <a:ln w="12700" cap="flat" cmpd="sng" algn="ctr">
          <a:solidFill>
            <a:srgbClr val="D47B22"/>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DA272C-701A-4327-802B-15E4D04DF389}">
      <dsp:nvSpPr>
        <dsp:cNvPr id="0" name=""/>
        <dsp:cNvSpPr/>
      </dsp:nvSpPr>
      <dsp:spPr>
        <a:xfrm>
          <a:off x="4154392" y="517200"/>
          <a:ext cx="1886775" cy="2641486"/>
        </a:xfrm>
        <a:prstGeom prst="rect">
          <a:avLst/>
        </a:prstGeom>
        <a:solidFill>
          <a:srgbClr val="0083A9">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i="0" u="sng" kern="1200">
              <a:solidFill>
                <a:sysClr val="windowText" lastClr="000000">
                  <a:hueOff val="0"/>
                  <a:satOff val="0"/>
                  <a:lumOff val="0"/>
                  <a:alphaOff val="0"/>
                </a:sysClr>
              </a:solidFill>
              <a:latin typeface="Avenir Next LT Pro"/>
              <a:ea typeface="+mn-ea"/>
              <a:cs typeface="+mn-cs"/>
            </a:rPr>
            <a:t>August 2022</a:t>
          </a:r>
        </a:p>
        <a:p>
          <a:pPr marL="0" lvl="0" indent="0" algn="l" defTabSz="488950">
            <a:lnSpc>
              <a:spcPct val="90000"/>
            </a:lnSpc>
            <a:spcBef>
              <a:spcPct val="0"/>
            </a:spcBef>
            <a:spcAft>
              <a:spcPct val="35000"/>
            </a:spcAft>
            <a:buNone/>
          </a:pPr>
          <a:r>
            <a:rPr lang="en-US" sz="1100" b="0" u="none" kern="1200">
              <a:solidFill>
                <a:sysClr val="windowText" lastClr="000000">
                  <a:hueOff val="0"/>
                  <a:satOff val="0"/>
                  <a:lumOff val="0"/>
                  <a:alphaOff val="0"/>
                </a:sysClr>
              </a:solidFill>
              <a:latin typeface="Avenir Next LT Pro"/>
              <a:ea typeface="+mn-ea"/>
              <a:cs typeface="+mn-cs"/>
            </a:rPr>
            <a:t>School Leadership completed 2022-2023 Continuous Improvement Plan</a:t>
          </a:r>
        </a:p>
      </dsp:txBody>
      <dsp:txXfrm>
        <a:off x="4154392" y="1520965"/>
        <a:ext cx="1886775" cy="1584891"/>
      </dsp:txXfrm>
    </dsp:sp>
    <dsp:sp modelId="{4104A2F1-FB99-4C42-8067-46B8EEEC9610}">
      <dsp:nvSpPr>
        <dsp:cNvPr id="0" name=""/>
        <dsp:cNvSpPr/>
      </dsp:nvSpPr>
      <dsp:spPr>
        <a:xfrm>
          <a:off x="4701557" y="781349"/>
          <a:ext cx="792445" cy="792445"/>
        </a:xfrm>
        <a:prstGeom prst="ellipse">
          <a:avLst/>
        </a:prstGeom>
        <a:solidFill>
          <a:srgbClr val="0083A9"/>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3</a:t>
          </a:r>
        </a:p>
      </dsp:txBody>
      <dsp:txXfrm>
        <a:off x="4817608" y="897400"/>
        <a:ext cx="560343" cy="560343"/>
      </dsp:txXfrm>
    </dsp:sp>
    <dsp:sp modelId="{2EB92C72-3528-4913-AFF6-FF0B4F338399}">
      <dsp:nvSpPr>
        <dsp:cNvPr id="0" name=""/>
        <dsp:cNvSpPr/>
      </dsp:nvSpPr>
      <dsp:spPr>
        <a:xfrm>
          <a:off x="4154392" y="3158615"/>
          <a:ext cx="1886775" cy="72"/>
        </a:xfrm>
        <a:prstGeom prst="rect">
          <a:avLst/>
        </a:prstGeom>
        <a:solidFill>
          <a:srgbClr val="0083A9"/>
        </a:solidFill>
        <a:ln w="12700" cap="flat" cmpd="sng" algn="ctr">
          <a:solidFill>
            <a:srgbClr val="0083A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9A837B-0FA3-4970-A9F9-3BD236350D3D}">
      <dsp:nvSpPr>
        <dsp:cNvPr id="0" name=""/>
        <dsp:cNvSpPr/>
      </dsp:nvSpPr>
      <dsp:spPr>
        <a:xfrm>
          <a:off x="6212751" y="526340"/>
          <a:ext cx="1886775" cy="2641486"/>
        </a:xfrm>
        <a:prstGeom prst="rect">
          <a:avLst/>
        </a:prstGeom>
        <a:solidFill>
          <a:srgbClr val="A92A91">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u="sng" kern="1200">
              <a:solidFill>
                <a:sysClr val="windowText" lastClr="000000">
                  <a:hueOff val="0"/>
                  <a:satOff val="0"/>
                  <a:lumOff val="0"/>
                  <a:alphaOff val="0"/>
                </a:sysClr>
              </a:solidFill>
              <a:latin typeface="Avenir Next LT Pro"/>
              <a:ea typeface="+mn-ea"/>
              <a:cs typeface="+mn-cs"/>
            </a:rPr>
            <a:t>Sept. – Dec. 2022</a:t>
          </a:r>
        </a:p>
        <a:p>
          <a:pPr marL="0" lvl="0" indent="0" algn="l" defTabSz="488950">
            <a:lnSpc>
              <a:spcPct val="90000"/>
            </a:lnSpc>
            <a:spcBef>
              <a:spcPct val="0"/>
            </a:spcBef>
            <a:spcAft>
              <a:spcPct val="35000"/>
            </a:spcAft>
            <a:buNone/>
          </a:pPr>
          <a:r>
            <a:rPr lang="en-US" sz="1100" b="0" u="none" kern="1200">
              <a:solidFill>
                <a:sysClr val="windowText" lastClr="000000">
                  <a:hueOff val="0"/>
                  <a:satOff val="0"/>
                  <a:lumOff val="0"/>
                  <a:alphaOff val="0"/>
                </a:sysClr>
              </a:solidFill>
              <a:latin typeface="Avenir Next LT Pro"/>
              <a:ea typeface="+mn-ea"/>
              <a:cs typeface="+mn-cs"/>
            </a:rPr>
            <a:t>Utilizing current data, the </a:t>
          </a:r>
          <a:r>
            <a:rPr lang="en-US" sz="1100" b="1" u="none" kern="1200">
              <a:solidFill>
                <a:sysClr val="windowText" lastClr="000000">
                  <a:hueOff val="0"/>
                  <a:satOff val="0"/>
                  <a:lumOff val="0"/>
                  <a:alphaOff val="0"/>
                </a:sysClr>
              </a:solidFill>
              <a:latin typeface="Avenir Next LT Pro"/>
              <a:ea typeface="+mn-ea"/>
              <a:cs typeface="+mn-cs"/>
            </a:rPr>
            <a:t>GO Team </a:t>
          </a:r>
          <a:r>
            <a:rPr lang="en-US" sz="1100" b="0" u="none" kern="1200">
              <a:solidFill>
                <a:sysClr val="windowText" lastClr="000000">
                  <a:hueOff val="0"/>
                  <a:satOff val="0"/>
                  <a:lumOff val="0"/>
                  <a:alphaOff val="0"/>
                </a:sysClr>
              </a:solidFill>
              <a:latin typeface="Avenir Next LT Pro"/>
              <a:ea typeface="+mn-ea"/>
              <a:cs typeface="+mn-cs"/>
            </a:rPr>
            <a:t>will review &amp; update the school strategic priorities and plan, as needed</a:t>
          </a:r>
        </a:p>
      </dsp:txBody>
      <dsp:txXfrm>
        <a:off x="6212751" y="1530105"/>
        <a:ext cx="1886775" cy="1584891"/>
      </dsp:txXfrm>
    </dsp:sp>
    <dsp:sp modelId="{AC6B335A-D8B4-46D8-93DE-B9EF1773F6AC}">
      <dsp:nvSpPr>
        <dsp:cNvPr id="0" name=""/>
        <dsp:cNvSpPr/>
      </dsp:nvSpPr>
      <dsp:spPr>
        <a:xfrm>
          <a:off x="6777010" y="781349"/>
          <a:ext cx="792445" cy="792445"/>
        </a:xfrm>
        <a:prstGeom prst="ellipse">
          <a:avLst/>
        </a:prstGeom>
        <a:solidFill>
          <a:srgbClr val="A92A91"/>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4</a:t>
          </a:r>
        </a:p>
      </dsp:txBody>
      <dsp:txXfrm>
        <a:off x="6893061" y="897400"/>
        <a:ext cx="560343" cy="560343"/>
      </dsp:txXfrm>
    </dsp:sp>
    <dsp:sp modelId="{7B3E0A16-DB85-46CA-87D6-4D39F6DBFC52}">
      <dsp:nvSpPr>
        <dsp:cNvPr id="0" name=""/>
        <dsp:cNvSpPr/>
      </dsp:nvSpPr>
      <dsp:spPr>
        <a:xfrm>
          <a:off x="6229845" y="3158615"/>
          <a:ext cx="1886775" cy="72"/>
        </a:xfrm>
        <a:prstGeom prst="rect">
          <a:avLst/>
        </a:prstGeom>
        <a:solidFill>
          <a:srgbClr val="0083A9">
            <a:hueOff val="0"/>
            <a:satOff val="0"/>
            <a:lumOff val="0"/>
            <a:alphaOff val="0"/>
          </a:srgbClr>
        </a:solidFill>
        <a:ln w="12700" cap="flat" cmpd="sng" algn="ctr">
          <a:solidFill>
            <a:srgbClr val="A92A91"/>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95DD00-81CA-4D89-AAC9-9CB098B4E837}">
      <dsp:nvSpPr>
        <dsp:cNvPr id="0" name=""/>
        <dsp:cNvSpPr/>
      </dsp:nvSpPr>
      <dsp:spPr>
        <a:xfrm>
          <a:off x="8305299" y="517200"/>
          <a:ext cx="1886775" cy="2641486"/>
        </a:xfrm>
        <a:prstGeom prst="rect">
          <a:avLst/>
        </a:prstGeom>
        <a:solidFill>
          <a:srgbClr val="159839">
            <a:lumMod val="20000"/>
            <a:lumOff val="80000"/>
            <a:alpha val="90000"/>
          </a:srgb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7100" tIns="330200" rIns="147100" bIns="330200" numCol="1" spcCol="1270" anchor="t" anchorCtr="0">
          <a:noAutofit/>
        </a:bodyPr>
        <a:lstStyle/>
        <a:p>
          <a:pPr marL="0" lvl="0" indent="0" algn="l" defTabSz="488950">
            <a:lnSpc>
              <a:spcPct val="90000"/>
            </a:lnSpc>
            <a:spcBef>
              <a:spcPct val="0"/>
            </a:spcBef>
            <a:spcAft>
              <a:spcPct val="35000"/>
            </a:spcAft>
            <a:buNone/>
          </a:pPr>
          <a:r>
            <a:rPr lang="en-US" sz="1100" b="1" u="sng" kern="1200">
              <a:solidFill>
                <a:sysClr val="windowText" lastClr="000000">
                  <a:hueOff val="0"/>
                  <a:satOff val="0"/>
                  <a:lumOff val="0"/>
                  <a:alphaOff val="0"/>
                </a:sysClr>
              </a:solidFill>
              <a:latin typeface="Avenir Next LT Pro"/>
              <a:ea typeface="+mn-ea"/>
              <a:cs typeface="+mn-cs"/>
            </a:rPr>
            <a:t>Before Winter Break</a:t>
          </a:r>
        </a:p>
        <a:p>
          <a:pPr marL="0" lvl="0" indent="0" algn="l" defTabSz="488950">
            <a:lnSpc>
              <a:spcPct val="90000"/>
            </a:lnSpc>
            <a:spcBef>
              <a:spcPct val="0"/>
            </a:spcBef>
            <a:spcAft>
              <a:spcPct val="35000"/>
            </a:spcAft>
            <a:buNone/>
          </a:pPr>
          <a:r>
            <a:rPr lang="en-US" sz="1100" b="1" kern="1200">
              <a:solidFill>
                <a:sysClr val="windowText" lastClr="000000">
                  <a:hueOff val="0"/>
                  <a:satOff val="0"/>
                  <a:lumOff val="0"/>
                  <a:alphaOff val="0"/>
                </a:sysClr>
              </a:solidFill>
              <a:latin typeface="Avenir Next LT Pro"/>
              <a:ea typeface="+mn-ea"/>
              <a:cs typeface="+mn-cs"/>
            </a:rPr>
            <a:t>GO Team </a:t>
          </a:r>
          <a:r>
            <a:rPr lang="en-US" sz="1100" kern="1200">
              <a:solidFill>
                <a:sysClr val="windowText" lastClr="000000">
                  <a:hueOff val="0"/>
                  <a:satOff val="0"/>
                  <a:lumOff val="0"/>
                  <a:alphaOff val="0"/>
                </a:sysClr>
              </a:solidFill>
              <a:latin typeface="Avenir Next LT Pro"/>
              <a:ea typeface="+mn-ea"/>
              <a:cs typeface="+mn-cs"/>
            </a:rPr>
            <a:t>will take action (vote) on the school’s strategic plan and vote on the ranked strategic plan priorities for SY23-24 budget discussions.</a:t>
          </a:r>
        </a:p>
      </dsp:txBody>
      <dsp:txXfrm>
        <a:off x="8305299" y="1520965"/>
        <a:ext cx="1886775" cy="1584891"/>
      </dsp:txXfrm>
    </dsp:sp>
    <dsp:sp modelId="{06772805-3643-43C2-9C80-F43268C57C20}">
      <dsp:nvSpPr>
        <dsp:cNvPr id="0" name=""/>
        <dsp:cNvSpPr/>
      </dsp:nvSpPr>
      <dsp:spPr>
        <a:xfrm>
          <a:off x="8852464" y="781349"/>
          <a:ext cx="792445" cy="792445"/>
        </a:xfrm>
        <a:prstGeom prst="ellipse">
          <a:avLst/>
        </a:prstGeom>
        <a:solidFill>
          <a:srgbClr val="159839"/>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1782" tIns="12700" rIns="61782" bIns="12700" numCol="1" spcCol="1270" anchor="ctr" anchorCtr="0">
          <a:noAutofit/>
        </a:bodyPr>
        <a:lstStyle/>
        <a:p>
          <a:pPr marL="0" lvl="0" indent="0" algn="ctr" defTabSz="1689100">
            <a:lnSpc>
              <a:spcPct val="90000"/>
            </a:lnSpc>
            <a:spcBef>
              <a:spcPct val="0"/>
            </a:spcBef>
            <a:spcAft>
              <a:spcPct val="35000"/>
            </a:spcAft>
            <a:buNone/>
          </a:pPr>
          <a:r>
            <a:rPr lang="en-US" sz="3800" kern="1200">
              <a:solidFill>
                <a:sysClr val="window" lastClr="FFFFFF"/>
              </a:solidFill>
              <a:latin typeface="Avenir Next LT Pro"/>
              <a:ea typeface="+mn-ea"/>
              <a:cs typeface="+mn-cs"/>
            </a:rPr>
            <a:t>5</a:t>
          </a:r>
        </a:p>
      </dsp:txBody>
      <dsp:txXfrm>
        <a:off x="8968515" y="897400"/>
        <a:ext cx="560343" cy="560343"/>
      </dsp:txXfrm>
    </dsp:sp>
    <dsp:sp modelId="{77F59A8B-7684-4E29-B44F-B0F96367FE70}">
      <dsp:nvSpPr>
        <dsp:cNvPr id="0" name=""/>
        <dsp:cNvSpPr/>
      </dsp:nvSpPr>
      <dsp:spPr>
        <a:xfrm>
          <a:off x="8305299" y="3158615"/>
          <a:ext cx="1886775" cy="72"/>
        </a:xfrm>
        <a:prstGeom prst="rect">
          <a:avLst/>
        </a:prstGeom>
        <a:solidFill>
          <a:srgbClr val="159839">
            <a:hueOff val="0"/>
            <a:satOff val="0"/>
            <a:lumOff val="0"/>
            <a:alphaOff val="0"/>
          </a:srgbClr>
        </a:solidFill>
        <a:ln w="12700" cap="flat" cmpd="sng" algn="ctr">
          <a:solidFill>
            <a:srgbClr val="159839">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1">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AB8E97A3-458B-4459-8849-EF3A8D885423}">
          <dgm:prSet phldrT="1"/>
          <dgm:t>
            <a:bodyPr/>
            <a:lstStyle/>
            <a:p>
              <a:r>
                <a:t>1</a:t>
              </a:r>
            </a:p>
          </dgm:t>
        </dgm:pt>
        <dgm:pt modelId="201" type="sibTrans" cxnId="{95F9FFCB-1BFC-4B36-BE44-D6A1469F21C3}">
          <dgm:prSet phldrT="2"/>
          <dgm:t>
            <a:bodyPr/>
            <a:lstStyle/>
            <a:p>
              <a:r>
                <a:t>2</a:t>
              </a:r>
            </a:p>
          </dgm:t>
        </dgm:pt>
        <dgm:pt modelId="301" type="sibTrans" cxnId="{A69863A3-5EBF-4CAE-AA51-83CA76DE20BB}">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1">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AB8E97A3-458B-4459-8849-EF3A8D885423}">
          <dgm:prSet phldrT="1"/>
          <dgm:t>
            <a:bodyPr/>
            <a:lstStyle/>
            <a:p>
              <a:r>
                <a:t>1</a:t>
              </a:r>
            </a:p>
          </dgm:t>
        </dgm:pt>
        <dgm:pt modelId="201" type="sibTrans" cxnId="{95F9FFCB-1BFC-4B36-BE44-D6A1469F21C3}">
          <dgm:prSet phldrT="2"/>
          <dgm:t>
            <a:bodyPr/>
            <a:lstStyle/>
            <a:p>
              <a:r>
                <a:t>2</a:t>
              </a:r>
            </a:p>
          </dgm:t>
        </dgm:pt>
        <dgm:pt modelId="301" type="sibTrans" cxnId="{A69863A3-5EBF-4CAE-AA51-83CA76DE20BB}">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10/19/22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Notes for School CIP Teams: On this slide you will identify SMART goals for each priority area and how you will monitor progress towards those goals</a:t>
            </a:r>
            <a:endParaRPr/>
          </a:p>
        </p:txBody>
      </p:sp>
      <p:sp>
        <p:nvSpPr>
          <p:cNvPr id="186" name="Google Shape;18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 name="Slide Number Placeholder 6">
            <a:extLst>
              <a:ext uri="{FF2B5EF4-FFF2-40B4-BE49-F238E27FC236}">
                <a16:creationId xmlns:a16="http://schemas.microsoft.com/office/drawing/2014/main" id="{698AE20B-EBB3-094D-DB4C-C2D61D613A8C}"/>
              </a:ext>
            </a:extLst>
          </p:cNvPr>
          <p:cNvSpPr>
            <a:spLocks noGrp="1"/>
          </p:cNvSpPr>
          <p:nvPr>
            <p:ph type="sldNum" sz="quarter" idx="10"/>
          </p:nvPr>
        </p:nvSpPr>
        <p:spPr/>
        <p:txBody>
          <a:bodyPr/>
          <a:lstStyle/>
          <a:p>
            <a:fld id="{294A09A9-5501-47C1-A89A-A340965A2BE2}" type="slidenum">
              <a:rPr lang="en-US" smtClean="0"/>
              <a:pPr/>
              <a:t>‹#›</a:t>
            </a:fld>
            <a:endParaRPr lang="en-US"/>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544706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lvl1pPr>
              <a:defRPr>
                <a:latin typeface="+mn-lt"/>
              </a:defRPr>
            </a:lvl1pPr>
          </a:lstStyle>
          <a:p>
            <a:pPr>
              <a:defRPr/>
            </a:pPr>
            <a:r>
              <a:rPr lang="en-US" dirty="0">
                <a:solidFill>
                  <a:prstClr val="black">
                    <a:tint val="75000"/>
                  </a:prstClr>
                </a:solidFill>
              </a:rPr>
              <a:t>Presentation Title</a:t>
            </a:r>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lvl1pPr>
              <a:defRPr>
                <a:latin typeface="+mn-lt"/>
              </a:defRPr>
            </a:lvl1pPr>
          </a:lstStyle>
          <a:p>
            <a:pPr>
              <a:defRPr/>
            </a:pPr>
            <a:fld id="{D76B855D-E9CC-4FF8-AD85-6CDC7B89A0DE}"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Content Placeholder 2">
            <a:extLst>
              <a:ext uri="{FF2B5EF4-FFF2-40B4-BE49-F238E27FC236}">
                <a16:creationId xmlns:a16="http://schemas.microsoft.com/office/drawing/2014/main" id="{4753B078-30BA-4AB9-A020-EE8D9404B69E}"/>
              </a:ext>
            </a:extLst>
          </p:cNvPr>
          <p:cNvSpPr>
            <a:spLocks noGrp="1"/>
          </p:cNvSpPr>
          <p:nvPr>
            <p:ph idx="1"/>
          </p:nvPr>
        </p:nvSpPr>
        <p:spPr>
          <a:xfrm>
            <a:off x="838200" y="1911096"/>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8558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mn-lt"/>
              </a:endParaRPr>
            </a:p>
          </p:txBody>
        </p:sp>
      </p:grpSp>
      <p:sp>
        <p:nvSpPr>
          <p:cNvPr id="15" name="Title 14">
            <a:extLst>
              <a:ext uri="{FF2B5EF4-FFF2-40B4-BE49-F238E27FC236}">
                <a16:creationId xmlns:a16="http://schemas.microsoft.com/office/drawing/2014/main" id="{B78DCB74-D75C-A010-7A21-F2ABB54BDE9B}"/>
              </a:ext>
            </a:extLst>
          </p:cNvPr>
          <p:cNvSpPr>
            <a:spLocks noGrp="1"/>
          </p:cNvSpPr>
          <p:nvPr>
            <p:ph type="title"/>
          </p:nvPr>
        </p:nvSpPr>
        <p:spPr/>
        <p:txBody>
          <a:bodyPr/>
          <a:lstStyle>
            <a:lvl1pPr>
              <a:defRPr b="1">
                <a:solidFill>
                  <a:schemeClr val="accent3"/>
                </a:solidFill>
              </a:defRPr>
            </a:lvl1pPr>
          </a:lstStyle>
          <a:p>
            <a:r>
              <a:rPr lang="en-US"/>
              <a:t>Click to edit Master title style</a:t>
            </a:r>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5998"/>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a:t>”</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a:t>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 id="2147483667" r:id="rId1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a:t>45 Day Check-in</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a:t>GO Team Meeting #3</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a:extLst>
              <a:ext uri="{FF2B5EF4-FFF2-40B4-BE49-F238E27FC236}">
                <a16:creationId xmlns:a16="http://schemas.microsoft.com/office/drawing/2014/main" id="{A8C87077-3DA0-43A0-9187-E1AACEF316C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76B855D-E9CC-4FF8-AD85-6CDC7B89A0D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6" name="Google Shape;328;p11">
            <a:extLst>
              <a:ext uri="{FF2B5EF4-FFF2-40B4-BE49-F238E27FC236}">
                <a16:creationId xmlns:a16="http://schemas.microsoft.com/office/drawing/2014/main" id="{B9870810-6C69-BBE6-6386-52A90D8109D9}"/>
              </a:ext>
            </a:extLst>
          </p:cNvPr>
          <p:cNvSpPr txBox="1"/>
          <p:nvPr/>
        </p:nvSpPr>
        <p:spPr>
          <a:xfrm>
            <a:off x="1453652" y="1803118"/>
            <a:ext cx="1837800" cy="554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APS Strategic Priorities &amp; Initiatives</a:t>
            </a:r>
            <a:endParaRPr sz="200" b="1" i="1" u="none" strike="noStrike" cap="none">
              <a:solidFill>
                <a:srgbClr val="151515"/>
              </a:solidFill>
              <a:latin typeface="Calibri"/>
              <a:ea typeface="Calibri"/>
              <a:cs typeface="Calibri"/>
              <a:sym typeface="Calibri"/>
            </a:endParaRPr>
          </a:p>
        </p:txBody>
      </p:sp>
      <p:sp>
        <p:nvSpPr>
          <p:cNvPr id="67" name="Google Shape;329;p11">
            <a:extLst>
              <a:ext uri="{FF2B5EF4-FFF2-40B4-BE49-F238E27FC236}">
                <a16:creationId xmlns:a16="http://schemas.microsoft.com/office/drawing/2014/main" id="{26B44A5C-3B54-007C-A69F-0292ACC4B048}"/>
              </a:ext>
            </a:extLst>
          </p:cNvPr>
          <p:cNvSpPr/>
          <p:nvPr/>
        </p:nvSpPr>
        <p:spPr>
          <a:xfrm>
            <a:off x="6112996" y="2377471"/>
            <a:ext cx="4003500" cy="707700"/>
          </a:xfrm>
          <a:prstGeom prst="rect">
            <a:avLst/>
          </a:prstGeom>
          <a:solidFill>
            <a:srgbClr val="F2F2F2"/>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i="0" u="none" strike="noStrike" cap="none" dirty="0">
                <a:solidFill>
                  <a:srgbClr val="000000"/>
                </a:solidFill>
                <a:latin typeface="Calibri"/>
                <a:ea typeface="Calibri"/>
                <a:cs typeface="Calibri"/>
                <a:sym typeface="Calibri"/>
              </a:rPr>
              <a:t>Hold monthly data digs lead by administration. </a:t>
            </a:r>
            <a:endParaRPr sz="1800" b="0" i="0" u="none" strike="noStrike" cap="none" dirty="0">
              <a:solidFill>
                <a:srgbClr val="000000"/>
              </a:solidFill>
              <a:latin typeface="Arial"/>
              <a:ea typeface="Arial"/>
              <a:cs typeface="Arial"/>
              <a:sym typeface="Arial"/>
            </a:endParaRPr>
          </a:p>
          <a:p>
            <a:pPr marL="228600" marR="0" lvl="0" indent="-228600" algn="l" rtl="0">
              <a:lnSpc>
                <a:spcPct val="100000"/>
              </a:lnSpc>
              <a:spcBef>
                <a:spcPts val="600"/>
              </a:spcBef>
              <a:spcAft>
                <a:spcPts val="0"/>
              </a:spcAft>
              <a:buClr>
                <a:srgbClr val="000000"/>
              </a:buClr>
              <a:buSzPts val="1000"/>
              <a:buFont typeface="Calibri"/>
              <a:buAutoNum type="arabicPeriod"/>
            </a:pPr>
            <a:r>
              <a:rPr lang="en-US" sz="1000" b="1" i="0" u="none" strike="noStrike" cap="none" dirty="0">
                <a:solidFill>
                  <a:srgbClr val="000000"/>
                </a:solidFill>
                <a:latin typeface="Calibri"/>
                <a:ea typeface="Calibri"/>
                <a:cs typeface="Calibri"/>
                <a:sym typeface="Calibri"/>
              </a:rPr>
              <a:t>Weekly lesson planning and internalization lead by instructional coaches. </a:t>
            </a:r>
          </a:p>
        </p:txBody>
      </p:sp>
      <p:sp>
        <p:nvSpPr>
          <p:cNvPr id="68" name="Google Shape;330;p11">
            <a:extLst>
              <a:ext uri="{FF2B5EF4-FFF2-40B4-BE49-F238E27FC236}">
                <a16:creationId xmlns:a16="http://schemas.microsoft.com/office/drawing/2014/main" id="{860892E2-A4C1-A54E-0F8C-F9446EB2DCCB}"/>
              </a:ext>
            </a:extLst>
          </p:cNvPr>
          <p:cNvSpPr/>
          <p:nvPr/>
        </p:nvSpPr>
        <p:spPr>
          <a:xfrm>
            <a:off x="6075417" y="3179590"/>
            <a:ext cx="4190917" cy="1607270"/>
          </a:xfrm>
          <a:prstGeom prst="rect">
            <a:avLst/>
          </a:prstGeom>
          <a:solidFill>
            <a:srgbClr val="DDEAF6"/>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Created a new Equity, Diversity, and Inclusion Committee on our PTA.</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Provide equity and anti-basis training for all staff members. </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Engages students in weekly STEM Activities, Science Fair, Science Night, Spelling Bee, Math Family Night, Inclusive School’s Week, No Place for Hate Week, Red Ribbon Week, Black History Celebration, and Girls on the Run, LEEP after-school activities, and Helen Ruffin  Reading Bowl. </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cs typeface="Calibri"/>
                <a:sym typeface="Calibri"/>
              </a:rPr>
              <a:t>Administer BASC to screen for students who need additional support. Implement small group and individual counseling sessions. Dedicate 15 protected minutes for Morning Meeting and Second Step lessons that focus on social and emotional growth.</a:t>
            </a:r>
          </a:p>
          <a:p>
            <a:pPr marL="228600" marR="0" lvl="0" indent="-228600" algn="l" rtl="0">
              <a:lnSpc>
                <a:spcPct val="100000"/>
              </a:lnSpc>
              <a:spcBef>
                <a:spcPts val="0"/>
              </a:spcBef>
              <a:spcAft>
                <a:spcPts val="0"/>
              </a:spcAft>
              <a:buClr>
                <a:srgbClr val="000000"/>
              </a:buClr>
              <a:buSzPts val="1000"/>
              <a:buFont typeface="Calibri"/>
              <a:buAutoNum type="arabicPeriod"/>
            </a:pPr>
            <a:endParaRPr lang="en-US" sz="1000" b="1" i="1" dirty="0">
              <a:latin typeface="Calibri"/>
              <a:cs typeface="Calibri"/>
              <a:sym typeface="Calibri"/>
            </a:endParaRPr>
          </a:p>
          <a:p>
            <a:pPr marL="342900" marR="0" lvl="0" indent="-342900" algn="l" rtl="0">
              <a:lnSpc>
                <a:spcPct val="100000"/>
              </a:lnSpc>
              <a:spcBef>
                <a:spcPts val="0"/>
              </a:spcBef>
              <a:spcAft>
                <a:spcPts val="0"/>
              </a:spcAft>
              <a:buClr>
                <a:srgbClr val="000000"/>
              </a:buClr>
              <a:buSzPts val="1000"/>
              <a:buFont typeface="Calibri"/>
              <a:buAutoNum type="arabicPeriod"/>
            </a:pPr>
            <a:endParaRPr sz="1800" b="0" i="0" u="none" strike="noStrike" cap="none" dirty="0">
              <a:solidFill>
                <a:srgbClr val="000000"/>
              </a:solidFill>
              <a:latin typeface="Arial"/>
              <a:ea typeface="Arial"/>
              <a:cs typeface="Arial"/>
              <a:sym typeface="Arial"/>
            </a:endParaRPr>
          </a:p>
        </p:txBody>
      </p:sp>
      <p:sp>
        <p:nvSpPr>
          <p:cNvPr id="69" name="Google Shape;331;p11">
            <a:extLst>
              <a:ext uri="{FF2B5EF4-FFF2-40B4-BE49-F238E27FC236}">
                <a16:creationId xmlns:a16="http://schemas.microsoft.com/office/drawing/2014/main" id="{B031FB39-E8A5-956B-B8EA-A18C42E787EE}"/>
              </a:ext>
            </a:extLst>
          </p:cNvPr>
          <p:cNvSpPr/>
          <p:nvPr/>
        </p:nvSpPr>
        <p:spPr>
          <a:xfrm>
            <a:off x="6112996" y="4870163"/>
            <a:ext cx="4003500" cy="1048494"/>
          </a:xfrm>
          <a:prstGeom prst="rect">
            <a:avLst/>
          </a:prstGeom>
          <a:solidFill>
            <a:srgbClr val="FBE4D4"/>
          </a:solidFill>
          <a:ln>
            <a:noFill/>
          </a:ln>
        </p:spPr>
        <p:txBody>
          <a:bodyPr spcFirstLastPara="1" wrap="square" lIns="91425" tIns="45700" rIns="91425" bIns="45700" anchor="t" anchorCtr="0">
            <a:noAutofit/>
          </a:bodyPr>
          <a:lstStyle/>
          <a:p>
            <a:pPr marL="228600" lvl="2" indent="-228600">
              <a:spcBef>
                <a:spcPts val="600"/>
              </a:spcBef>
              <a:buClr>
                <a:schemeClr val="dk1"/>
              </a:buClr>
              <a:buSzPts val="1000"/>
              <a:buAutoNum type="arabicPeriod"/>
            </a:pPr>
            <a:r>
              <a:rPr lang="en-US" sz="1000" b="1" i="0" u="none" strike="noStrike" cap="none" dirty="0">
                <a:solidFill>
                  <a:srgbClr val="000000"/>
                </a:solidFill>
                <a:latin typeface="Calibri"/>
                <a:ea typeface="Calibri"/>
                <a:cs typeface="Calibri"/>
                <a:sym typeface="Calibri"/>
              </a:rPr>
              <a:t>Our Mary Lin Foundation Grants must be screened and approved.</a:t>
            </a:r>
          </a:p>
          <a:p>
            <a:pPr marL="228600" lvl="2" indent="-228600">
              <a:spcBef>
                <a:spcPts val="600"/>
              </a:spcBef>
              <a:buClr>
                <a:schemeClr val="dk1"/>
              </a:buClr>
              <a:buSzPts val="1000"/>
              <a:buAutoNum type="arabicPeriod"/>
            </a:pPr>
            <a:r>
              <a:rPr lang="en-US" sz="1000" b="1" dirty="0">
                <a:latin typeface="Calibri"/>
                <a:ea typeface="Calibri"/>
                <a:cs typeface="Calibri"/>
                <a:sym typeface="Calibri"/>
              </a:rPr>
              <a:t>Additional Support Staff hired (Nurse, hourly intervention teachers, full-time substitutes,, etc.).</a:t>
            </a:r>
          </a:p>
          <a:p>
            <a:pPr marL="228600" lvl="2" indent="-228600">
              <a:spcBef>
                <a:spcPts val="600"/>
              </a:spcBef>
              <a:buClr>
                <a:schemeClr val="dk1"/>
              </a:buClr>
              <a:buSzPts val="1000"/>
              <a:buAutoNum type="arabicPeriod"/>
            </a:pPr>
            <a:r>
              <a:rPr lang="en-US" sz="1000" b="1" dirty="0">
                <a:latin typeface="Calibri"/>
                <a:ea typeface="Calibri"/>
                <a:cs typeface="Calibri"/>
                <a:sym typeface="Calibri"/>
              </a:rPr>
              <a:t>Provide professional learning opportunities to empowering and equipping teachers to work with our diverse population.  </a:t>
            </a:r>
          </a:p>
          <a:p>
            <a:pPr marL="228600" marR="0" lvl="0" indent="-228600" algn="l" rtl="0">
              <a:lnSpc>
                <a:spcPct val="100000"/>
              </a:lnSpc>
              <a:spcBef>
                <a:spcPts val="600"/>
              </a:spcBef>
              <a:spcAft>
                <a:spcPts val="0"/>
              </a:spcAft>
              <a:buClr>
                <a:schemeClr val="dk1"/>
              </a:buClr>
              <a:buSzPts val="1000"/>
              <a:buFont typeface="Arial"/>
              <a:buAutoNum type="arabicPeriod"/>
            </a:pPr>
            <a:endParaRPr lang="en-US" sz="1000" b="1" dirty="0">
              <a:latin typeface="Calibri"/>
              <a:ea typeface="Calibri"/>
              <a:cs typeface="Calibri"/>
              <a:sym typeface="Calibri"/>
            </a:endParaRPr>
          </a:p>
          <a:p>
            <a:pPr marL="228600" marR="0" lvl="0" indent="-228600" algn="l" rtl="0">
              <a:lnSpc>
                <a:spcPct val="100000"/>
              </a:lnSpc>
              <a:spcBef>
                <a:spcPts val="600"/>
              </a:spcBef>
              <a:spcAft>
                <a:spcPts val="0"/>
              </a:spcAft>
              <a:buClr>
                <a:schemeClr val="dk1"/>
              </a:buClr>
              <a:buSzPts val="1000"/>
              <a:buFont typeface="Arial"/>
              <a:buAutoNum type="arabicPeriod"/>
            </a:pPr>
            <a:endParaRPr sz="1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70" name="Google Shape;332;p11">
            <a:extLst>
              <a:ext uri="{FF2B5EF4-FFF2-40B4-BE49-F238E27FC236}">
                <a16:creationId xmlns:a16="http://schemas.microsoft.com/office/drawing/2014/main" id="{E8F6A6B8-AC74-0B3E-F2CB-783430D07B67}"/>
              </a:ext>
            </a:extLst>
          </p:cNvPr>
          <p:cNvSpPr/>
          <p:nvPr/>
        </p:nvSpPr>
        <p:spPr>
          <a:xfrm>
            <a:off x="6112996" y="5985666"/>
            <a:ext cx="4003500" cy="738342"/>
          </a:xfrm>
          <a:prstGeom prst="rect">
            <a:avLst/>
          </a:prstGeom>
          <a:solidFill>
            <a:srgbClr val="FFF2CC"/>
          </a:solidFill>
          <a:ln>
            <a:noFill/>
          </a:ln>
        </p:spPr>
        <p:txBody>
          <a:bodyPr spcFirstLastPara="1" wrap="square" lIns="91425" tIns="45700" rIns="91425" bIns="45700" anchor="t" anchorCtr="0">
            <a:noAutofit/>
          </a:bodyPr>
          <a:lstStyle/>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ea typeface="Calibri"/>
                <a:cs typeface="Calibri"/>
                <a:sym typeface="Calibri"/>
              </a:rPr>
              <a:t>System of accountability for school-based leaders.</a:t>
            </a:r>
          </a:p>
          <a:p>
            <a:pPr marL="228600" marR="0" lvl="0" indent="-228600" algn="l" rtl="0">
              <a:lnSpc>
                <a:spcPct val="100000"/>
              </a:lnSpc>
              <a:spcBef>
                <a:spcPts val="0"/>
              </a:spcBef>
              <a:spcAft>
                <a:spcPts val="0"/>
              </a:spcAft>
              <a:buClr>
                <a:srgbClr val="000000"/>
              </a:buClr>
              <a:buSzPts val="1000"/>
              <a:buFont typeface="Calibri"/>
              <a:buAutoNum type="arabicPeriod"/>
            </a:pPr>
            <a:r>
              <a:rPr lang="en-US" sz="1000" b="1" dirty="0">
                <a:latin typeface="Calibri"/>
                <a:ea typeface="Calibri"/>
                <a:cs typeface="Calibri"/>
                <a:sym typeface="Calibri"/>
              </a:rPr>
              <a:t>Leadership and professional learning opportunities for all staff members based on strengths. </a:t>
            </a:r>
            <a:endParaRPr sz="10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600"/>
              </a:spcBef>
              <a:spcAft>
                <a:spcPts val="0"/>
              </a:spcAft>
              <a:buClr>
                <a:schemeClr val="dk1"/>
              </a:buClr>
              <a:buSzPts val="1000"/>
              <a:buFont typeface="Arial"/>
              <a:buNone/>
            </a:pPr>
            <a:endParaRPr sz="1000" b="0" i="0" u="none" strike="noStrike" cap="none" dirty="0">
              <a:solidFill>
                <a:srgbClr val="000000"/>
              </a:solidFill>
              <a:latin typeface="Calibri"/>
              <a:ea typeface="Calibri"/>
              <a:cs typeface="Calibri"/>
              <a:sym typeface="Calibri"/>
            </a:endParaRPr>
          </a:p>
        </p:txBody>
      </p:sp>
      <p:sp>
        <p:nvSpPr>
          <p:cNvPr id="71" name="Google Shape;333;p11">
            <a:extLst>
              <a:ext uri="{FF2B5EF4-FFF2-40B4-BE49-F238E27FC236}">
                <a16:creationId xmlns:a16="http://schemas.microsoft.com/office/drawing/2014/main" id="{7F308742-6D74-E0C5-B438-DBECAB706C2B}"/>
              </a:ext>
            </a:extLst>
          </p:cNvPr>
          <p:cNvSpPr txBox="1"/>
          <p:nvPr/>
        </p:nvSpPr>
        <p:spPr>
          <a:xfrm>
            <a:off x="5146385" y="119570"/>
            <a:ext cx="1837698" cy="6463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3500"/>
              <a:buFont typeface="Arial"/>
              <a:buNone/>
            </a:pPr>
            <a:r>
              <a:rPr lang="en-US" sz="1500" b="1" i="0" u="none" strike="noStrike" cap="none" dirty="0">
                <a:solidFill>
                  <a:srgbClr val="151515"/>
                </a:solidFill>
                <a:latin typeface="Calibri"/>
                <a:ea typeface="Calibri"/>
                <a:cs typeface="Calibri"/>
                <a:sym typeface="Calibri"/>
              </a:rPr>
              <a:t>Mary Lin Elementary School</a:t>
            </a:r>
            <a:endParaRPr sz="1500" b="0" i="0" u="none" strike="noStrike" cap="none" dirty="0">
              <a:solidFill>
                <a:srgbClr val="151515"/>
              </a:solidFill>
              <a:latin typeface="Calibri"/>
              <a:ea typeface="Calibri"/>
              <a:cs typeface="Calibri"/>
              <a:sym typeface="Calibri"/>
            </a:endParaRPr>
          </a:p>
        </p:txBody>
      </p:sp>
      <p:sp>
        <p:nvSpPr>
          <p:cNvPr id="72" name="Google Shape;334;p11">
            <a:extLst>
              <a:ext uri="{FF2B5EF4-FFF2-40B4-BE49-F238E27FC236}">
                <a16:creationId xmlns:a16="http://schemas.microsoft.com/office/drawing/2014/main" id="{F488628D-86A5-3325-4483-F32269A4BB9E}"/>
              </a:ext>
            </a:extLst>
          </p:cNvPr>
          <p:cNvSpPr txBox="1"/>
          <p:nvPr/>
        </p:nvSpPr>
        <p:spPr>
          <a:xfrm>
            <a:off x="1446551" y="605904"/>
            <a:ext cx="1837698" cy="369302"/>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SMART Goals</a:t>
            </a:r>
            <a:endParaRPr sz="200" b="1" i="1" u="none" strike="noStrike" cap="none">
              <a:solidFill>
                <a:srgbClr val="151515"/>
              </a:solidFill>
              <a:latin typeface="Calibri"/>
              <a:ea typeface="Calibri"/>
              <a:cs typeface="Calibri"/>
              <a:sym typeface="Calibri"/>
            </a:endParaRPr>
          </a:p>
        </p:txBody>
      </p:sp>
      <p:sp>
        <p:nvSpPr>
          <p:cNvPr id="73" name="Google Shape;335;p11">
            <a:extLst>
              <a:ext uri="{FF2B5EF4-FFF2-40B4-BE49-F238E27FC236}">
                <a16:creationId xmlns:a16="http://schemas.microsoft.com/office/drawing/2014/main" id="{F9EADE81-01D2-885B-ECE3-781A9DCCA579}"/>
              </a:ext>
            </a:extLst>
          </p:cNvPr>
          <p:cNvSpPr txBox="1"/>
          <p:nvPr/>
        </p:nvSpPr>
        <p:spPr>
          <a:xfrm>
            <a:off x="6025655" y="1779539"/>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Strategies</a:t>
            </a:r>
            <a:endParaRPr sz="200" b="1" i="1" u="none" strike="noStrike" cap="none">
              <a:solidFill>
                <a:srgbClr val="151515"/>
              </a:solidFill>
              <a:latin typeface="Calibri"/>
              <a:ea typeface="Calibri"/>
              <a:cs typeface="Calibri"/>
              <a:sym typeface="Calibri"/>
            </a:endParaRPr>
          </a:p>
        </p:txBody>
      </p:sp>
      <p:sp>
        <p:nvSpPr>
          <p:cNvPr id="74" name="Google Shape;336;p11">
            <a:extLst>
              <a:ext uri="{FF2B5EF4-FFF2-40B4-BE49-F238E27FC236}">
                <a16:creationId xmlns:a16="http://schemas.microsoft.com/office/drawing/2014/main" id="{C4456F81-15FA-32AE-3138-CCF5DF357D66}"/>
              </a:ext>
            </a:extLst>
          </p:cNvPr>
          <p:cNvSpPr/>
          <p:nvPr/>
        </p:nvSpPr>
        <p:spPr>
          <a:xfrm>
            <a:off x="2092076" y="946328"/>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Calibri"/>
              <a:buNone/>
            </a:pPr>
            <a:r>
              <a:rPr lang="en-US" sz="1050" b="0" i="0" u="none" strike="noStrike" cap="none" dirty="0">
                <a:solidFill>
                  <a:srgbClr val="000000"/>
                </a:solidFill>
                <a:latin typeface="Calibri"/>
                <a:ea typeface="Calibri"/>
                <a:cs typeface="Calibri"/>
                <a:sym typeface="Calibri"/>
              </a:rPr>
              <a:t>Percentage of students in grades 3-5 scoring proficient in ELA will increase by 1% each year through 2025. </a:t>
            </a:r>
            <a:r>
              <a:rPr lang="en-US" sz="1050" dirty="0">
                <a:latin typeface="Calibri"/>
                <a:ea typeface="Calibri"/>
                <a:cs typeface="Calibri"/>
                <a:sym typeface="Calibri"/>
              </a:rPr>
              <a:t>Currently MLE has 89% proficient ELA. </a:t>
            </a:r>
            <a:endParaRPr sz="1050" b="0" i="0" u="none" strike="noStrike" cap="none" dirty="0">
              <a:solidFill>
                <a:srgbClr val="000000"/>
              </a:solidFill>
              <a:latin typeface="Calibri"/>
              <a:ea typeface="Calibri"/>
              <a:cs typeface="Calibri"/>
              <a:sym typeface="Calibri"/>
            </a:endParaRPr>
          </a:p>
        </p:txBody>
      </p:sp>
      <p:sp>
        <p:nvSpPr>
          <p:cNvPr id="75" name="Google Shape;337;p11">
            <a:extLst>
              <a:ext uri="{FF2B5EF4-FFF2-40B4-BE49-F238E27FC236}">
                <a16:creationId xmlns:a16="http://schemas.microsoft.com/office/drawing/2014/main" id="{59462CE9-D42D-BA41-5B31-C5C5E2EE4177}"/>
              </a:ext>
            </a:extLst>
          </p:cNvPr>
          <p:cNvSpPr/>
          <p:nvPr/>
        </p:nvSpPr>
        <p:spPr>
          <a:xfrm>
            <a:off x="4102539" y="952454"/>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algn="ctr">
              <a:buSzPts val="1200"/>
            </a:pPr>
            <a:endParaRPr lang="en-US" sz="1000" dirty="0">
              <a:latin typeface="Calibri"/>
              <a:ea typeface="Calibri"/>
              <a:cs typeface="Calibri"/>
              <a:sym typeface="Calibri"/>
            </a:endParaRPr>
          </a:p>
          <a:p>
            <a:pPr algn="ctr">
              <a:buSzPts val="1200"/>
            </a:pPr>
            <a:r>
              <a:rPr lang="en-US" sz="1000" dirty="0">
                <a:latin typeface="Calibri"/>
                <a:ea typeface="Calibri"/>
                <a:cs typeface="Calibri"/>
                <a:sym typeface="Calibri"/>
              </a:rPr>
              <a:t>Percentage of students in grades 3-5 scoring proficient in Math will increase by 2% each year through 2025. Currently MLE has 76% proficient Math</a:t>
            </a:r>
            <a:r>
              <a:rPr lang="en-US" sz="1100" dirty="0">
                <a:latin typeface="Calibri"/>
                <a:ea typeface="Calibri"/>
                <a:cs typeface="Calibri"/>
                <a:sym typeface="Calibri"/>
              </a:rPr>
              <a:t>. </a:t>
            </a:r>
          </a:p>
          <a:p>
            <a:pPr marL="0" marR="0" lvl="0" indent="0" algn="ctr" rtl="0">
              <a:lnSpc>
                <a:spcPct val="100000"/>
              </a:lnSpc>
              <a:spcBef>
                <a:spcPts val="0"/>
              </a:spcBef>
              <a:spcAft>
                <a:spcPts val="0"/>
              </a:spcAft>
              <a:buClr>
                <a:srgbClr val="000000"/>
              </a:buClr>
              <a:buSzPts val="1200"/>
              <a:buFont typeface="Calibri"/>
              <a:buNone/>
            </a:pPr>
            <a:endParaRPr sz="1200" b="0" i="0" u="none" strike="noStrike" cap="none" dirty="0">
              <a:solidFill>
                <a:srgbClr val="000000"/>
              </a:solidFill>
              <a:latin typeface="Calibri"/>
              <a:ea typeface="Calibri"/>
              <a:cs typeface="Calibri"/>
              <a:sym typeface="Calibri"/>
            </a:endParaRPr>
          </a:p>
        </p:txBody>
      </p:sp>
      <p:sp>
        <p:nvSpPr>
          <p:cNvPr id="76" name="Google Shape;338;p11">
            <a:extLst>
              <a:ext uri="{FF2B5EF4-FFF2-40B4-BE49-F238E27FC236}">
                <a16:creationId xmlns:a16="http://schemas.microsoft.com/office/drawing/2014/main" id="{6BD6CD5B-5F72-755F-F1AC-4AE419A56706}"/>
              </a:ext>
            </a:extLst>
          </p:cNvPr>
          <p:cNvSpPr/>
          <p:nvPr/>
        </p:nvSpPr>
        <p:spPr>
          <a:xfrm>
            <a:off x="6113002" y="944141"/>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200"/>
              <a:buFont typeface="Calibri"/>
              <a:buNone/>
            </a:pPr>
            <a:r>
              <a:rPr lang="en-US" sz="900" dirty="0">
                <a:latin typeface="Calibri"/>
                <a:ea typeface="Calibri"/>
                <a:cs typeface="Calibri"/>
                <a:sym typeface="Calibri"/>
              </a:rPr>
              <a:t>Show overall growth for at least 75% of the population in both ELA and Math. At least 75% of our kids show 30</a:t>
            </a:r>
          </a:p>
        </p:txBody>
      </p:sp>
      <p:sp>
        <p:nvSpPr>
          <p:cNvPr id="78" name="Google Shape;340;p11">
            <a:extLst>
              <a:ext uri="{FF2B5EF4-FFF2-40B4-BE49-F238E27FC236}">
                <a16:creationId xmlns:a16="http://schemas.microsoft.com/office/drawing/2014/main" id="{412E2790-F2D3-5931-4FE0-DCE74325D489}"/>
              </a:ext>
            </a:extLst>
          </p:cNvPr>
          <p:cNvSpPr/>
          <p:nvPr/>
        </p:nvSpPr>
        <p:spPr>
          <a:xfrm>
            <a:off x="8143793" y="944141"/>
            <a:ext cx="1912591" cy="780410"/>
          </a:xfrm>
          <a:prstGeom prst="rect">
            <a:avLst/>
          </a:prstGeom>
          <a:solidFill>
            <a:schemeClr val="lt1"/>
          </a:solidFill>
          <a:ln w="12700" cap="flat" cmpd="sng">
            <a:solidFill>
              <a:srgbClr val="A5A5A5"/>
            </a:solidFill>
            <a:prstDash val="solid"/>
            <a:miter lim="800000"/>
            <a:headEnd type="none" w="sm" len="sm"/>
            <a:tailEnd type="none" w="sm" len="sm"/>
          </a:ln>
        </p:spPr>
        <p:txBody>
          <a:bodyPr spcFirstLastPara="1" wrap="square" lIns="91425" tIns="45700" rIns="91425" bIns="45700" anchor="ctr" anchorCtr="0">
            <a:noAutofit/>
          </a:bodyPr>
          <a:lstStyle/>
          <a:p>
            <a:pPr lvl="0" algn="ctr">
              <a:buSzPts val="1200"/>
            </a:pPr>
            <a:r>
              <a:rPr lang="en-US" sz="900" dirty="0">
                <a:latin typeface="Calibri"/>
                <a:ea typeface="Calibri"/>
                <a:cs typeface="Calibri"/>
                <a:sym typeface="Calibri"/>
              </a:rPr>
              <a:t>Close the achievement gap between all subgroups.</a:t>
            </a:r>
          </a:p>
        </p:txBody>
      </p:sp>
      <p:sp>
        <p:nvSpPr>
          <p:cNvPr id="79" name="Google Shape;341;p11">
            <a:extLst>
              <a:ext uri="{FF2B5EF4-FFF2-40B4-BE49-F238E27FC236}">
                <a16:creationId xmlns:a16="http://schemas.microsoft.com/office/drawing/2014/main" id="{C513166F-35AB-F52C-4600-4BF5EDCB6C72}"/>
              </a:ext>
            </a:extLst>
          </p:cNvPr>
          <p:cNvSpPr txBox="1"/>
          <p:nvPr/>
        </p:nvSpPr>
        <p:spPr>
          <a:xfrm>
            <a:off x="3456575" y="1808080"/>
            <a:ext cx="18378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200" b="1" i="1" u="none" strike="noStrike" cap="none">
                <a:solidFill>
                  <a:srgbClr val="151515"/>
                </a:solidFill>
                <a:latin typeface="Calibri"/>
                <a:ea typeface="Calibri"/>
                <a:cs typeface="Calibri"/>
                <a:sym typeface="Calibri"/>
              </a:rPr>
              <a:t>School Strategic Priorities</a:t>
            </a:r>
            <a:endParaRPr sz="200" b="1" i="1" u="none" strike="noStrike" cap="none">
              <a:solidFill>
                <a:srgbClr val="151515"/>
              </a:solidFill>
              <a:latin typeface="Calibri"/>
              <a:ea typeface="Calibri"/>
              <a:cs typeface="Calibri"/>
              <a:sym typeface="Calibri"/>
            </a:endParaRPr>
          </a:p>
        </p:txBody>
      </p:sp>
      <p:sp>
        <p:nvSpPr>
          <p:cNvPr id="80" name="Google Shape;342;p11">
            <a:extLst>
              <a:ext uri="{FF2B5EF4-FFF2-40B4-BE49-F238E27FC236}">
                <a16:creationId xmlns:a16="http://schemas.microsoft.com/office/drawing/2014/main" id="{721F42D4-1B14-F59D-E5FB-8AFD47A42F34}"/>
              </a:ext>
            </a:extLst>
          </p:cNvPr>
          <p:cNvSpPr/>
          <p:nvPr/>
        </p:nvSpPr>
        <p:spPr>
          <a:xfrm>
            <a:off x="3456575" y="2337757"/>
            <a:ext cx="2418900" cy="861734"/>
          </a:xfrm>
          <a:prstGeom prst="rect">
            <a:avLst/>
          </a:prstGeom>
          <a:solidFill>
            <a:srgbClr val="F2F2F2"/>
          </a:solidFill>
          <a:ln>
            <a:noFill/>
          </a:ln>
        </p:spPr>
        <p:txBody>
          <a:bodyPr spcFirstLastPara="1" wrap="square" lIns="91425" tIns="45700" rIns="91425" bIns="45700" anchor="t" anchorCtr="0">
            <a:spAutoFit/>
          </a:bodyPr>
          <a:lstStyle/>
          <a:p>
            <a:pPr marR="0" lvl="0" algn="l" rtl="0">
              <a:lnSpc>
                <a:spcPct val="100000"/>
              </a:lnSpc>
              <a:spcBef>
                <a:spcPts val="600"/>
              </a:spcBef>
              <a:spcAft>
                <a:spcPts val="0"/>
              </a:spcAft>
              <a:buClr>
                <a:srgbClr val="000000"/>
              </a:buClr>
              <a:buSzPts val="1000"/>
            </a:pPr>
            <a:r>
              <a:rPr lang="en-US" sz="1000" b="1" i="0" u="none" strike="noStrike" cap="none" dirty="0">
                <a:solidFill>
                  <a:srgbClr val="000000"/>
                </a:solidFill>
                <a:latin typeface="Calibri"/>
                <a:ea typeface="Calibri"/>
                <a:cs typeface="Calibri"/>
                <a:sym typeface="Calibri"/>
              </a:rPr>
              <a:t>1.  Use data to inform instruction</a:t>
            </a:r>
          </a:p>
          <a:p>
            <a:pPr>
              <a:spcBef>
                <a:spcPts val="600"/>
              </a:spcBef>
              <a:buClr>
                <a:schemeClr val="dk1"/>
              </a:buClr>
              <a:buSzPts val="1000"/>
            </a:pPr>
            <a:r>
              <a:rPr lang="en-US" sz="1000" b="1" dirty="0">
                <a:latin typeface="Calibri"/>
                <a:ea typeface="Calibri"/>
                <a:cs typeface="Calibri"/>
                <a:sym typeface="Calibri"/>
              </a:rPr>
              <a:t>2.  Adhere to the scope and sequence of  the Georgia Standard of Excellence and supplement with other resources. </a:t>
            </a:r>
          </a:p>
        </p:txBody>
      </p:sp>
      <p:sp>
        <p:nvSpPr>
          <p:cNvPr id="81" name="Google Shape;344;p11">
            <a:extLst>
              <a:ext uri="{FF2B5EF4-FFF2-40B4-BE49-F238E27FC236}">
                <a16:creationId xmlns:a16="http://schemas.microsoft.com/office/drawing/2014/main" id="{B8352EF3-0AF6-7BFC-102A-D6B09FE78688}"/>
              </a:ext>
            </a:extLst>
          </p:cNvPr>
          <p:cNvSpPr/>
          <p:nvPr/>
        </p:nvSpPr>
        <p:spPr>
          <a:xfrm>
            <a:off x="3506679" y="5367057"/>
            <a:ext cx="2418900" cy="400069"/>
          </a:xfrm>
          <a:prstGeom prst="rect">
            <a:avLst/>
          </a:prstGeom>
          <a:solidFill>
            <a:schemeClr val="accent2">
              <a:lumMod val="20000"/>
              <a:lumOff val="80000"/>
            </a:schemeClr>
          </a:solidFill>
          <a:ln>
            <a:noFill/>
          </a:ln>
        </p:spPr>
        <p:txBody>
          <a:bodyPr spcFirstLastPara="1" wrap="square" lIns="91425" tIns="45700" rIns="91425" bIns="45700" anchor="t" anchorCtr="0">
            <a:spAutoFit/>
          </a:bodyPr>
          <a:lstStyle/>
          <a:p>
            <a:pPr>
              <a:buSzPts val="1000"/>
            </a:pPr>
            <a:r>
              <a:rPr lang="en-US" sz="1000" b="1" dirty="0">
                <a:latin typeface="Calibri"/>
                <a:ea typeface="Calibri"/>
                <a:cs typeface="Calibri"/>
                <a:sym typeface="Calibri"/>
              </a:rPr>
              <a:t>1.  Equitably align our school resources with our mission and vision</a:t>
            </a:r>
            <a:endParaRPr sz="1000" b="1" i="0" u="none" strike="noStrike" cap="none" dirty="0">
              <a:solidFill>
                <a:srgbClr val="000000"/>
              </a:solidFill>
              <a:latin typeface="Calibri"/>
              <a:ea typeface="Calibri"/>
              <a:cs typeface="Calibri"/>
              <a:sym typeface="Calibri"/>
            </a:endParaRPr>
          </a:p>
        </p:txBody>
      </p:sp>
      <p:sp>
        <p:nvSpPr>
          <p:cNvPr id="82" name="Google Shape;345;p11">
            <a:extLst>
              <a:ext uri="{FF2B5EF4-FFF2-40B4-BE49-F238E27FC236}">
                <a16:creationId xmlns:a16="http://schemas.microsoft.com/office/drawing/2014/main" id="{20403C82-D704-141D-7DE4-F24A1BEF690C}"/>
              </a:ext>
            </a:extLst>
          </p:cNvPr>
          <p:cNvSpPr txBox="1"/>
          <p:nvPr/>
        </p:nvSpPr>
        <p:spPr>
          <a:xfrm>
            <a:off x="1446551" y="119894"/>
            <a:ext cx="3847824" cy="646300"/>
          </a:xfrm>
          <a:prstGeom prst="rect">
            <a:avLst/>
          </a:prstGeom>
          <a:noFill/>
          <a:ln>
            <a:noFill/>
          </a:ln>
        </p:spPr>
        <p:txBody>
          <a:bodyPr spcFirstLastPara="1" wrap="square" lIns="91425" tIns="91425" rIns="91425" bIns="91425" anchor="t" anchorCtr="0">
            <a:spAutoFit/>
          </a:bodyPr>
          <a:lstStyle/>
          <a:p>
            <a:pPr lvl="0">
              <a:buSzPts val="3500"/>
            </a:pPr>
            <a:r>
              <a:rPr lang="en-US" sz="1000" b="1" i="1" dirty="0">
                <a:solidFill>
                  <a:srgbClr val="151515"/>
                </a:solidFill>
                <a:latin typeface="Calibri"/>
                <a:ea typeface="Calibri"/>
                <a:cs typeface="Calibri"/>
                <a:sym typeface="Calibri"/>
              </a:rPr>
              <a:t>Mission: With a caring culture of equity, trust and collaboration, every Mary Lin Rocket will be promoted to middle school with independence, curiosity, and the desire to achieve. </a:t>
            </a:r>
            <a:endParaRPr sz="1000" b="1" i="1" u="none" strike="noStrike" cap="none" dirty="0">
              <a:solidFill>
                <a:srgbClr val="151515"/>
              </a:solidFill>
              <a:latin typeface="Calibri"/>
              <a:ea typeface="Calibri"/>
              <a:cs typeface="Calibri"/>
              <a:sym typeface="Calibri"/>
            </a:endParaRPr>
          </a:p>
        </p:txBody>
      </p:sp>
      <p:sp>
        <p:nvSpPr>
          <p:cNvPr id="83" name="Google Shape;346;p11">
            <a:extLst>
              <a:ext uri="{FF2B5EF4-FFF2-40B4-BE49-F238E27FC236}">
                <a16:creationId xmlns:a16="http://schemas.microsoft.com/office/drawing/2014/main" id="{97AFEA14-2139-1277-A651-25C10806C500}"/>
              </a:ext>
            </a:extLst>
          </p:cNvPr>
          <p:cNvSpPr txBox="1"/>
          <p:nvPr/>
        </p:nvSpPr>
        <p:spPr>
          <a:xfrm>
            <a:off x="7053820" y="85171"/>
            <a:ext cx="3543832" cy="800189"/>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1000" b="1" i="1" u="none" strike="noStrike" cap="none" dirty="0">
                <a:solidFill>
                  <a:srgbClr val="151515"/>
                </a:solidFill>
                <a:latin typeface="Calibri"/>
                <a:ea typeface="Calibri"/>
                <a:cs typeface="Calibri"/>
                <a:sym typeface="Calibri"/>
              </a:rPr>
              <a:t>Vision: We encourage academic achievement in each student. We establish a creative, collaborative, and respectful culture where </a:t>
            </a:r>
            <a:r>
              <a:rPr lang="en-US" sz="1000" b="1" i="1" dirty="0">
                <a:solidFill>
                  <a:srgbClr val="151515"/>
                </a:solidFill>
                <a:latin typeface="Calibri"/>
                <a:ea typeface="Calibri"/>
                <a:cs typeface="Calibri"/>
                <a:sym typeface="Calibri"/>
              </a:rPr>
              <a:t>each student’s social, emotional, and physical well-being is valued. </a:t>
            </a:r>
            <a:endParaRPr sz="1000" b="1" i="1" u="none" strike="noStrike" cap="none" dirty="0">
              <a:solidFill>
                <a:srgbClr val="151515"/>
              </a:solidFill>
              <a:latin typeface="Calibri"/>
              <a:ea typeface="Calibri"/>
              <a:cs typeface="Calibri"/>
              <a:sym typeface="Calibri"/>
            </a:endParaRPr>
          </a:p>
        </p:txBody>
      </p:sp>
      <p:sp>
        <p:nvSpPr>
          <p:cNvPr id="84" name="Google Shape;347;p11">
            <a:extLst>
              <a:ext uri="{FF2B5EF4-FFF2-40B4-BE49-F238E27FC236}">
                <a16:creationId xmlns:a16="http://schemas.microsoft.com/office/drawing/2014/main" id="{696F9ED7-3749-71BA-1CD8-A199976C659E}"/>
              </a:ext>
            </a:extLst>
          </p:cNvPr>
          <p:cNvSpPr/>
          <p:nvPr/>
        </p:nvSpPr>
        <p:spPr>
          <a:xfrm>
            <a:off x="1506652" y="2401200"/>
            <a:ext cx="1837800" cy="938700"/>
          </a:xfrm>
          <a:prstGeom prst="rect">
            <a:avLst/>
          </a:prstGeom>
          <a:solidFill>
            <a:srgbClr val="6A6A6A"/>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100"/>
              <a:buFont typeface="Arial"/>
              <a:buNone/>
            </a:pPr>
            <a:r>
              <a:rPr lang="en-US" sz="1100" b="1" i="0" u="none" strike="noStrike" cap="none">
                <a:solidFill>
                  <a:schemeClr val="lt1"/>
                </a:solidFill>
                <a:latin typeface="Calibri"/>
                <a:ea typeface="Calibri"/>
                <a:cs typeface="Calibri"/>
                <a:sym typeface="Calibri"/>
              </a:rPr>
              <a:t>Fostering Academic Excellence for All</a:t>
            </a:r>
            <a:endParaRPr sz="1100" b="1"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Data</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a:solidFill>
                  <a:schemeClr val="lt1"/>
                </a:solidFill>
                <a:latin typeface="Calibri"/>
                <a:ea typeface="Calibri"/>
                <a:cs typeface="Calibri"/>
                <a:sym typeface="Calibri"/>
              </a:rPr>
              <a:t>Curriculum &amp; Instruction</a:t>
            </a:r>
            <a:endParaRPr sz="900" b="0" i="0" u="none" strike="noStrike" cap="none">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chemeClr val="lt1"/>
              </a:buClr>
              <a:buSzPts val="4000"/>
              <a:buFont typeface="Helvetica Neue"/>
              <a:buNone/>
            </a:pPr>
            <a:r>
              <a:rPr lang="en-US" sz="900" b="0" i="0" u="none" strike="noStrike" cap="none">
                <a:solidFill>
                  <a:schemeClr val="lt1"/>
                </a:solidFill>
                <a:latin typeface="Calibri"/>
                <a:ea typeface="Calibri"/>
                <a:cs typeface="Calibri"/>
                <a:sym typeface="Calibri"/>
              </a:rPr>
              <a:t>Signature Program</a:t>
            </a:r>
            <a:endParaRPr sz="900" b="0" i="0" u="none" strike="noStrike" cap="none">
              <a:solidFill>
                <a:schemeClr val="lt1"/>
              </a:solidFill>
              <a:latin typeface="Calibri"/>
              <a:ea typeface="Calibri"/>
              <a:cs typeface="Calibri"/>
              <a:sym typeface="Calibri"/>
            </a:endParaRPr>
          </a:p>
        </p:txBody>
      </p:sp>
      <p:sp>
        <p:nvSpPr>
          <p:cNvPr id="85" name="Google Shape;348;p11">
            <a:extLst>
              <a:ext uri="{FF2B5EF4-FFF2-40B4-BE49-F238E27FC236}">
                <a16:creationId xmlns:a16="http://schemas.microsoft.com/office/drawing/2014/main" id="{2CAC39FA-C4CD-6D8F-5800-459F95B4B646}"/>
              </a:ext>
            </a:extLst>
          </p:cNvPr>
          <p:cNvSpPr/>
          <p:nvPr/>
        </p:nvSpPr>
        <p:spPr>
          <a:xfrm>
            <a:off x="1506652" y="3616050"/>
            <a:ext cx="1837800" cy="780300"/>
          </a:xfrm>
          <a:prstGeom prst="rect">
            <a:avLst/>
          </a:prstGeom>
          <a:solidFill>
            <a:srgbClr val="006FA9"/>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dirty="0">
                <a:solidFill>
                  <a:schemeClr val="lt1"/>
                </a:solidFill>
                <a:latin typeface="Calibri"/>
                <a:ea typeface="Calibri"/>
                <a:cs typeface="Calibri"/>
                <a:sym typeface="Calibri"/>
              </a:rPr>
              <a:t>Building a Culture of Student Support</a:t>
            </a:r>
            <a:endParaRPr sz="1100" b="1"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chemeClr val="lt1"/>
                </a:solidFill>
                <a:latin typeface="Calibri"/>
                <a:ea typeface="Calibri"/>
                <a:cs typeface="Calibri"/>
                <a:sym typeface="Calibri"/>
              </a:rPr>
              <a:t>Whole Child &amp; Intervention</a:t>
            </a:r>
            <a:endParaRPr sz="900" b="0" i="0" u="none" strike="noStrike" cap="none" dirty="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900"/>
              <a:buFont typeface="Arial"/>
              <a:buNone/>
            </a:pPr>
            <a:r>
              <a:rPr lang="en-US" sz="900" b="0" i="0" u="none" strike="noStrike" cap="none" dirty="0">
                <a:solidFill>
                  <a:schemeClr val="lt1"/>
                </a:solidFill>
                <a:latin typeface="Calibri"/>
                <a:ea typeface="Calibri"/>
                <a:cs typeface="Calibri"/>
                <a:sym typeface="Calibri"/>
              </a:rPr>
              <a:t>Personalized Learning</a:t>
            </a:r>
            <a:endParaRPr sz="900" b="0" i="0" u="none" strike="noStrike" cap="none" dirty="0">
              <a:solidFill>
                <a:schemeClr val="lt1"/>
              </a:solidFill>
              <a:latin typeface="Calibri"/>
              <a:ea typeface="Calibri"/>
              <a:cs typeface="Calibri"/>
              <a:sym typeface="Calibri"/>
            </a:endParaRPr>
          </a:p>
        </p:txBody>
      </p:sp>
      <p:sp>
        <p:nvSpPr>
          <p:cNvPr id="86" name="Google Shape;349;p11">
            <a:extLst>
              <a:ext uri="{FF2B5EF4-FFF2-40B4-BE49-F238E27FC236}">
                <a16:creationId xmlns:a16="http://schemas.microsoft.com/office/drawing/2014/main" id="{D02771B4-3DD9-F181-1C49-A9391EB2BF8F}"/>
              </a:ext>
            </a:extLst>
          </p:cNvPr>
          <p:cNvSpPr/>
          <p:nvPr/>
        </p:nvSpPr>
        <p:spPr>
          <a:xfrm>
            <a:off x="1506665" y="4831465"/>
            <a:ext cx="1837800" cy="780300"/>
          </a:xfrm>
          <a:prstGeom prst="rect">
            <a:avLst/>
          </a:prstGeom>
          <a:solidFill>
            <a:srgbClr val="DF6A35"/>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Calibri"/>
                <a:ea typeface="Calibri"/>
                <a:cs typeface="Calibri"/>
                <a:sym typeface="Calibri"/>
              </a:rPr>
              <a:t>Equipping &amp; Empowering Leaders &amp; Staff</a:t>
            </a:r>
            <a:endParaRPr sz="1200" b="1"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Strategic Staff Support</a:t>
            </a:r>
            <a:endParaRPr sz="900" b="0" i="0" u="none" strike="noStrike" cap="none">
              <a:solidFill>
                <a:schemeClr val="lt1"/>
              </a:solidFill>
              <a:latin typeface="Calibri"/>
              <a:ea typeface="Calibri"/>
              <a:cs typeface="Calibri"/>
              <a:sym typeface="Calibri"/>
            </a:endParaRPr>
          </a:p>
          <a:p>
            <a:pPr marL="171446" marR="0" lvl="0" indent="0" algn="ctr" rtl="0">
              <a:lnSpc>
                <a:spcPct val="100000"/>
              </a:lnSpc>
              <a:spcBef>
                <a:spcPts val="0"/>
              </a:spcBef>
              <a:spcAft>
                <a:spcPts val="0"/>
              </a:spcAft>
              <a:buClr>
                <a:schemeClr val="dk1"/>
              </a:buClr>
              <a:buSzPts val="900"/>
              <a:buFont typeface="Arial"/>
              <a:buNone/>
            </a:pPr>
            <a:r>
              <a:rPr lang="en-US" sz="900" b="0" i="0" u="none" strike="noStrike" cap="none">
                <a:solidFill>
                  <a:schemeClr val="lt1"/>
                </a:solidFill>
                <a:latin typeface="Calibri"/>
                <a:ea typeface="Calibri"/>
                <a:cs typeface="Calibri"/>
                <a:sym typeface="Calibri"/>
              </a:rPr>
              <a:t>Equitable Resource Allocation</a:t>
            </a:r>
            <a:endParaRPr sz="900" b="0" i="0" u="none" strike="noStrike" cap="none">
              <a:solidFill>
                <a:schemeClr val="lt1"/>
              </a:solidFill>
              <a:latin typeface="Calibri"/>
              <a:ea typeface="Calibri"/>
              <a:cs typeface="Calibri"/>
              <a:sym typeface="Calibri"/>
            </a:endParaRPr>
          </a:p>
        </p:txBody>
      </p:sp>
      <p:sp>
        <p:nvSpPr>
          <p:cNvPr id="87" name="Google Shape;350;p11">
            <a:extLst>
              <a:ext uri="{FF2B5EF4-FFF2-40B4-BE49-F238E27FC236}">
                <a16:creationId xmlns:a16="http://schemas.microsoft.com/office/drawing/2014/main" id="{F8E6EA83-FCF2-ECDA-1B7C-44449C07B1AA}"/>
              </a:ext>
            </a:extLst>
          </p:cNvPr>
          <p:cNvSpPr/>
          <p:nvPr/>
        </p:nvSpPr>
        <p:spPr>
          <a:xfrm>
            <a:off x="1506665" y="5818449"/>
            <a:ext cx="1837800" cy="780300"/>
          </a:xfrm>
          <a:prstGeom prst="rect">
            <a:avLst/>
          </a:prstGeom>
          <a:solidFill>
            <a:srgbClr val="BF9000"/>
          </a:solidFill>
          <a:ln w="50800" cap="flat" cmpd="sng">
            <a:solidFill>
              <a:srgbClr val="FFFFFF"/>
            </a:solidFill>
            <a:prstDash val="solid"/>
            <a:miter lim="8000"/>
            <a:headEnd type="none" w="sm" len="sm"/>
            <a:tailEnd type="none" w="sm" len="sm"/>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dirty="0">
                <a:solidFill>
                  <a:schemeClr val="lt1"/>
                </a:solidFill>
                <a:latin typeface="Calibri"/>
                <a:ea typeface="Calibri"/>
                <a:cs typeface="Calibri"/>
                <a:sym typeface="Calibri"/>
              </a:rPr>
              <a:t>Creating a System of School Support</a:t>
            </a:r>
            <a:endParaRPr sz="1200" b="1" i="0" u="none" strike="noStrike" cap="none" dirty="0">
              <a:solidFill>
                <a:schemeClr val="lt1"/>
              </a:solidFill>
              <a:latin typeface="Calibri"/>
              <a:ea typeface="Calibri"/>
              <a:cs typeface="Calibri"/>
              <a:sym typeface="Calibri"/>
            </a:endParaRPr>
          </a:p>
          <a:p>
            <a:pPr marL="171446" lvl="0" indent="0" algn="ctr" rtl="0">
              <a:spcBef>
                <a:spcPts val="0"/>
              </a:spcBef>
              <a:spcAft>
                <a:spcPts val="0"/>
              </a:spcAft>
              <a:buNone/>
            </a:pPr>
            <a:r>
              <a:rPr lang="en-US" sz="900">
                <a:solidFill>
                  <a:schemeClr val="lt1"/>
                </a:solidFill>
                <a:latin typeface="Calibri"/>
                <a:ea typeface="Calibri"/>
                <a:cs typeface="Calibri"/>
                <a:sym typeface="Calibri"/>
              </a:rPr>
              <a:t>Collective Action, Engagement &amp; Empowerment</a:t>
            </a:r>
            <a:endParaRPr lang="en-US" sz="900" dirty="0">
              <a:solidFill>
                <a:schemeClr val="lt1"/>
              </a:solidFill>
              <a:latin typeface="Calibri"/>
              <a:ea typeface="Calibri"/>
              <a:cs typeface="Calibri"/>
              <a:sym typeface="Calibri"/>
            </a:endParaRPr>
          </a:p>
        </p:txBody>
      </p:sp>
      <p:sp>
        <p:nvSpPr>
          <p:cNvPr id="89" name="Google Shape;343;p11">
            <a:extLst>
              <a:ext uri="{FF2B5EF4-FFF2-40B4-BE49-F238E27FC236}">
                <a16:creationId xmlns:a16="http://schemas.microsoft.com/office/drawing/2014/main" id="{05002D77-2127-AD38-F3F5-2E3AAEFC0A24}"/>
              </a:ext>
            </a:extLst>
          </p:cNvPr>
          <p:cNvSpPr/>
          <p:nvPr/>
        </p:nvSpPr>
        <p:spPr>
          <a:xfrm>
            <a:off x="3245471" y="2586201"/>
            <a:ext cx="2418900" cy="784790"/>
          </a:xfrm>
          <a:prstGeom prst="rect">
            <a:avLst/>
          </a:prstGeom>
          <a:noFill/>
          <a:ln>
            <a:noFill/>
          </a:ln>
        </p:spPr>
        <p:txBody>
          <a:bodyPr spcFirstLastPara="1" wrap="square" lIns="91425" tIns="45700" rIns="91425" bIns="45700" anchor="t" anchorCtr="0">
            <a:spAutoFit/>
          </a:bodyPr>
          <a:lstStyle/>
          <a:p>
            <a:pPr marR="0" lvl="0" algn="l" rtl="0">
              <a:lnSpc>
                <a:spcPct val="100000"/>
              </a:lnSpc>
              <a:spcBef>
                <a:spcPts val="600"/>
              </a:spcBef>
              <a:spcAft>
                <a:spcPts val="0"/>
              </a:spcAft>
              <a:buClr>
                <a:srgbClr val="000000"/>
              </a:buClr>
              <a:buSzPts val="1000"/>
            </a:pPr>
            <a:endParaRPr lang="en-US" sz="1000" b="1" dirty="0">
              <a:latin typeface="Calibri"/>
              <a:ea typeface="Calibri"/>
              <a:cs typeface="Calibri"/>
              <a:sym typeface="Calibri"/>
            </a:endParaRPr>
          </a:p>
          <a:p>
            <a:pPr marR="0" lvl="0" algn="l" rtl="0">
              <a:lnSpc>
                <a:spcPct val="100000"/>
              </a:lnSpc>
              <a:spcBef>
                <a:spcPts val="600"/>
              </a:spcBef>
              <a:spcAft>
                <a:spcPts val="0"/>
              </a:spcAft>
              <a:buClr>
                <a:srgbClr val="000000"/>
              </a:buClr>
              <a:buSzPts val="1000"/>
            </a:pPr>
            <a:endParaRPr sz="1000" b="1" i="0" u="none" strike="noStrike" cap="none" dirty="0">
              <a:solidFill>
                <a:srgbClr val="000000"/>
              </a:solidFill>
              <a:latin typeface="Calibri"/>
              <a:ea typeface="Calibri"/>
              <a:cs typeface="Calibri"/>
              <a:sym typeface="Calibri"/>
            </a:endParaRPr>
          </a:p>
          <a:p>
            <a:pPr marR="0" lvl="0" algn="l" rtl="0">
              <a:lnSpc>
                <a:spcPct val="100000"/>
              </a:lnSpc>
              <a:spcBef>
                <a:spcPts val="600"/>
              </a:spcBef>
              <a:spcAft>
                <a:spcPts val="0"/>
              </a:spcAft>
              <a:buClr>
                <a:schemeClr val="dk1"/>
              </a:buClr>
              <a:buSzPts val="1000"/>
            </a:pPr>
            <a:endParaRPr sz="1000" b="1" i="0" u="none" strike="noStrike" cap="none" dirty="0">
              <a:solidFill>
                <a:srgbClr val="000000"/>
              </a:solidFill>
              <a:latin typeface="Calibri"/>
              <a:ea typeface="Calibri"/>
              <a:cs typeface="Calibri"/>
              <a:sym typeface="Calibri"/>
            </a:endParaRPr>
          </a:p>
        </p:txBody>
      </p:sp>
      <p:sp>
        <p:nvSpPr>
          <p:cNvPr id="117" name="Google Shape;351;p11">
            <a:extLst>
              <a:ext uri="{FF2B5EF4-FFF2-40B4-BE49-F238E27FC236}">
                <a16:creationId xmlns:a16="http://schemas.microsoft.com/office/drawing/2014/main" id="{39B3401C-578C-2A27-E7FC-3064149EA955}"/>
              </a:ext>
            </a:extLst>
          </p:cNvPr>
          <p:cNvSpPr/>
          <p:nvPr/>
        </p:nvSpPr>
        <p:spPr>
          <a:xfrm>
            <a:off x="3456575" y="5943087"/>
            <a:ext cx="2418900" cy="553957"/>
          </a:xfrm>
          <a:prstGeom prst="rect">
            <a:avLst/>
          </a:prstGeom>
          <a:solidFill>
            <a:srgbClr val="FFC000">
              <a:lumMod val="20000"/>
              <a:lumOff val="80000"/>
            </a:srgbClr>
          </a:solidFill>
          <a:ln>
            <a:noFill/>
          </a:ln>
        </p:spPr>
        <p:txBody>
          <a:bodyPr spcFirstLastPara="1" wrap="square" lIns="91425" tIns="45700" rIns="91425" bIns="45700" anchor="t" anchorCtr="0">
            <a:spAutoFit/>
          </a:bodyPr>
          <a:lstStyle/>
          <a:p>
            <a:pPr marL="0" marR="0" lvl="7" indent="0" defTabSz="914400" eaLnBrk="1" fontAlgn="auto" latinLnBrk="0" hangingPunct="1">
              <a:lnSpc>
                <a:spcPct val="100000"/>
              </a:lnSpc>
              <a:spcBef>
                <a:spcPts val="0"/>
              </a:spcBef>
              <a:spcAft>
                <a:spcPts val="0"/>
              </a:spcAft>
              <a:buClr>
                <a:srgbClr val="000000"/>
              </a:buClr>
              <a:buSzPts val="1000"/>
              <a:buFont typeface="Arial"/>
              <a:buNone/>
              <a:tabLst/>
              <a:defRPr/>
            </a:pPr>
            <a:r>
              <a:rPr kumimoji="0" lang="en-US" sz="1000" b="1" i="0" u="none" strike="noStrike" kern="0" cap="none" spc="0" normalizeH="0" baseline="0" noProof="0" dirty="0">
                <a:ln>
                  <a:noFill/>
                </a:ln>
                <a:solidFill>
                  <a:srgbClr val="000000"/>
                </a:solidFill>
                <a:effectLst/>
                <a:uLnTx/>
                <a:uFillTx/>
                <a:latin typeface="Calibri"/>
                <a:ea typeface="Calibri"/>
                <a:cs typeface="Calibri"/>
                <a:sym typeface="Calibri"/>
              </a:rPr>
              <a:t>1. Provide an environment that retains, empowers, motivates, and inspires teachers to utilize individual strengths </a:t>
            </a:r>
            <a:endParaRPr kumimoji="0" sz="1000" b="1"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119" name="Google Shape;343;p11">
            <a:extLst>
              <a:ext uri="{FF2B5EF4-FFF2-40B4-BE49-F238E27FC236}">
                <a16:creationId xmlns:a16="http://schemas.microsoft.com/office/drawing/2014/main" id="{FD2DDC25-A11E-8010-371A-46608B47D6DE}"/>
              </a:ext>
            </a:extLst>
          </p:cNvPr>
          <p:cNvSpPr/>
          <p:nvPr/>
        </p:nvSpPr>
        <p:spPr>
          <a:xfrm>
            <a:off x="3482436" y="3264086"/>
            <a:ext cx="2418900" cy="1785064"/>
          </a:xfrm>
          <a:prstGeom prst="rect">
            <a:avLst/>
          </a:prstGeom>
          <a:solidFill>
            <a:srgbClr val="5B9BD5">
              <a:lumMod val="20000"/>
              <a:lumOff val="80000"/>
            </a:srgbClr>
          </a:solidFill>
          <a:ln>
            <a:noFill/>
          </a:ln>
        </p:spPr>
        <p:txBody>
          <a:bodyPr spcFirstLastPara="1" wrap="square" lIns="91425" tIns="45700" rIns="91425" bIns="45700" anchor="t" anchorCtr="0">
            <a:spAutoFit/>
          </a:bodyPr>
          <a:lstStyle/>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1. Create collaborative school culture that embraces diverse families that comprise the Mary Lin Community.</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2. Build teacher capability to meet the diverse social, emotional, and academic needs of students.</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3. Provide unique learning opportunities to cultivate students’ curiosity of learning.</a:t>
            </a:r>
          </a:p>
          <a:p>
            <a:pPr marL="0" marR="0" lvl="0" indent="0" defTabSz="914400" eaLnBrk="1" fontAlgn="auto" latinLnBrk="0" hangingPunct="1">
              <a:lnSpc>
                <a:spcPct val="100000"/>
              </a:lnSpc>
              <a:spcBef>
                <a:spcPts val="600"/>
              </a:spcBef>
              <a:spcAft>
                <a:spcPts val="0"/>
              </a:spcAft>
              <a:buClr>
                <a:srgbClr val="000000"/>
              </a:buClr>
              <a:buSzPts val="1000"/>
              <a:buFont typeface="Arial"/>
              <a:buNone/>
              <a:tabLst/>
              <a:defRPr/>
            </a:pPr>
            <a:r>
              <a:rPr kumimoji="0" lang="en-US" sz="900" b="1" i="0" u="none" strike="noStrike" kern="0" cap="none" spc="0" normalizeH="0" baseline="0" noProof="0" dirty="0">
                <a:ln>
                  <a:noFill/>
                </a:ln>
                <a:solidFill>
                  <a:srgbClr val="000000"/>
                </a:solidFill>
                <a:effectLst/>
                <a:uLnTx/>
                <a:uFillTx/>
                <a:latin typeface="Calibri"/>
                <a:ea typeface="Calibri"/>
                <a:cs typeface="Calibri"/>
                <a:sym typeface="Calibri"/>
              </a:rPr>
              <a:t>4. Prioritize students’ social and emotional growth as a means to ensuring future success.</a:t>
            </a:r>
            <a:endParaRPr kumimoji="0" lang="en-US" sz="1000" b="1"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Tree>
    <p:extLst>
      <p:ext uri="{BB962C8B-B14F-4D97-AF65-F5344CB8AC3E}">
        <p14:creationId xmlns:p14="http://schemas.microsoft.com/office/powerpoint/2010/main" val="3450628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Google Shape;1026;p18">
            <a:extLst>
              <a:ext uri="{FF2B5EF4-FFF2-40B4-BE49-F238E27FC236}">
                <a16:creationId xmlns:a16="http://schemas.microsoft.com/office/drawing/2014/main" id="{0673E149-C7B9-B339-3C37-DBE1579A793F}"/>
              </a:ext>
            </a:extLst>
          </p:cNvPr>
          <p:cNvSpPr txBox="1"/>
          <p:nvPr/>
        </p:nvSpPr>
        <p:spPr>
          <a:xfrm>
            <a:off x="4195985" y="80473"/>
            <a:ext cx="6939185" cy="1231727"/>
          </a:xfrm>
          <a:prstGeom prst="rect">
            <a:avLst/>
          </a:prstGeom>
          <a:solidFill>
            <a:schemeClr val="accent6">
              <a:lumMod val="20000"/>
              <a:lumOff val="80000"/>
            </a:schemeClr>
          </a:solidFill>
          <a:ln w="50800" cap="flat" cmpd="sng">
            <a:solidFill>
              <a:schemeClr val="accent6"/>
            </a:solidFill>
            <a:prstDash val="solid"/>
            <a:round/>
            <a:headEnd type="none" w="sm" len="sm"/>
            <a:tailEnd type="none" w="sm" len="sm"/>
          </a:ln>
        </p:spPr>
        <p:txBody>
          <a:bodyPr spcFirstLastPara="1" wrap="square" lIns="91425" tIns="45700" rIns="91425" bIns="457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Tx/>
              <a:buNone/>
              <a:tabLst/>
              <a:defRPr/>
            </a:pPr>
            <a:r>
              <a:rPr kumimoji="0" lang="en-US" sz="1867" b="0" i="0" u="none" strike="noStrike" kern="0" cap="none" spc="0" normalizeH="0" baseline="0" noProof="0">
                <a:ln>
                  <a:noFill/>
                </a:ln>
                <a:solidFill>
                  <a:srgbClr val="000000"/>
                </a:solidFill>
                <a:effectLst/>
                <a:uLnTx/>
                <a:uFillTx/>
                <a:latin typeface="Calibri"/>
                <a:ea typeface="Calibri"/>
                <a:cs typeface="Calibri"/>
                <a:sym typeface="Calibri"/>
              </a:rPr>
              <a:t>Review the priorities and goals in your </a:t>
            </a:r>
            <a:r>
              <a:rPr kumimoji="0" lang="en-US" sz="1867" b="1" i="0" u="sng" strike="noStrike" kern="0" cap="none" spc="0" normalizeH="0" baseline="0" noProof="0">
                <a:ln>
                  <a:noFill/>
                </a:ln>
                <a:solidFill>
                  <a:srgbClr val="000000"/>
                </a:solidFill>
                <a:effectLst/>
                <a:uLnTx/>
                <a:uFillTx/>
                <a:latin typeface="Calibri"/>
                <a:ea typeface="Calibri"/>
                <a:cs typeface="Calibri"/>
                <a:sym typeface="Calibri"/>
              </a:rPr>
              <a:t>strategic plan </a:t>
            </a:r>
            <a:r>
              <a:rPr kumimoji="0" lang="en-US" sz="1867" b="0" i="0" u="none" strike="noStrike" kern="0" cap="none" spc="0" normalizeH="0" baseline="0" noProof="0">
                <a:ln>
                  <a:noFill/>
                </a:ln>
                <a:solidFill>
                  <a:srgbClr val="000000"/>
                </a:solidFill>
                <a:effectLst/>
                <a:uLnTx/>
                <a:uFillTx/>
                <a:latin typeface="Calibri"/>
                <a:ea typeface="Calibri"/>
                <a:cs typeface="Calibri"/>
                <a:sym typeface="Calibri"/>
              </a:rPr>
              <a:t>and reflect on if the expected progress is being made. These guiding questions will help you determine what, if any, updates are needed for your school’s strategic plan.</a:t>
            </a:r>
            <a:endParaRPr kumimoji="0" sz="1867" b="0" i="0" u="none" strike="noStrike" kern="0" cap="none" spc="0" normalizeH="0" baseline="0" noProof="0">
              <a:ln>
                <a:noFill/>
              </a:ln>
              <a:solidFill>
                <a:srgbClr val="000000"/>
              </a:solidFill>
              <a:effectLst/>
              <a:uLnTx/>
              <a:uFillTx/>
              <a:latin typeface="Calibri"/>
              <a:ea typeface="Calibri"/>
              <a:cs typeface="Calibri"/>
              <a:sym typeface="Calibri"/>
            </a:endParaRPr>
          </a:p>
        </p:txBody>
      </p:sp>
      <p:sp>
        <p:nvSpPr>
          <p:cNvPr id="12" name="Title 1">
            <a:extLst>
              <a:ext uri="{FF2B5EF4-FFF2-40B4-BE49-F238E27FC236}">
                <a16:creationId xmlns:a16="http://schemas.microsoft.com/office/drawing/2014/main" id="{6A9B6C90-494B-CAAF-0C78-A502AFF09F72}"/>
              </a:ext>
            </a:extLst>
          </p:cNvPr>
          <p:cNvSpPr>
            <a:spLocks noGrp="1"/>
          </p:cNvSpPr>
          <p:nvPr>
            <p:ph type="title"/>
          </p:nvPr>
        </p:nvSpPr>
        <p:spPr>
          <a:xfrm>
            <a:off x="529839" y="87832"/>
            <a:ext cx="3623417" cy="1231728"/>
          </a:xfrm>
        </p:spPr>
        <p:txBody>
          <a:bodyPr anchor="ctr">
            <a:normAutofit fontScale="90000"/>
          </a:bodyPr>
          <a:lstStyle/>
          <a:p>
            <a:pPr algn="ctr"/>
            <a:r>
              <a:rPr lang="en-US">
                <a:solidFill>
                  <a:schemeClr val="tx2"/>
                </a:solidFill>
              </a:rPr>
              <a:t>Activity &amp; Discussion</a:t>
            </a:r>
          </a:p>
        </p:txBody>
      </p:sp>
      <p:graphicFrame>
        <p:nvGraphicFramePr>
          <p:cNvPr id="14" name="Diagram 13">
            <a:extLst>
              <a:ext uri="{FF2B5EF4-FFF2-40B4-BE49-F238E27FC236}">
                <a16:creationId xmlns:a16="http://schemas.microsoft.com/office/drawing/2014/main" id="{FE426777-FE39-11B0-17A3-D757CD2D1F76}"/>
              </a:ext>
            </a:extLst>
          </p:cNvPr>
          <p:cNvGraphicFramePr/>
          <p:nvPr>
            <p:extLst>
              <p:ext uri="{D42A27DB-BD31-4B8C-83A1-F6EECF244321}">
                <p14:modId xmlns:p14="http://schemas.microsoft.com/office/powerpoint/2010/main" val="1361911703"/>
              </p:ext>
            </p:extLst>
          </p:nvPr>
        </p:nvGraphicFramePr>
        <p:xfrm>
          <a:off x="984448" y="1623700"/>
          <a:ext cx="10150722" cy="4700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1536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B6A01D7-8FA4-5D34-9FD8-B467520D4E76}"/>
              </a:ext>
            </a:extLst>
          </p:cNvPr>
          <p:cNvSpPr txBox="1">
            <a:spLocks/>
          </p:cNvSpPr>
          <p:nvPr/>
        </p:nvSpPr>
        <p:spPr>
          <a:xfrm>
            <a:off x="68365" y="76912"/>
            <a:ext cx="8289421" cy="1700613"/>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6000" b="1" kern="1200">
                <a:solidFill>
                  <a:schemeClr val="tx1"/>
                </a:solidFill>
                <a:latin typeface="+mj-lt"/>
                <a:ea typeface="+mj-ea"/>
                <a:cs typeface="+mj-cs"/>
              </a:defRPr>
            </a:lvl1pPr>
          </a:lstStyle>
          <a:p>
            <a:pPr algn="ctr"/>
            <a:r>
              <a:rPr lang="en-US">
                <a:solidFill>
                  <a:schemeClr val="accent2"/>
                </a:solidFill>
              </a:rPr>
              <a:t>Updates to the</a:t>
            </a:r>
          </a:p>
          <a:p>
            <a:pPr algn="ctr"/>
            <a:r>
              <a:rPr lang="en-US">
                <a:solidFill>
                  <a:schemeClr val="accent2"/>
                </a:solidFill>
              </a:rPr>
              <a:t>Strategic Plan</a:t>
            </a:r>
          </a:p>
        </p:txBody>
      </p:sp>
      <p:sp>
        <p:nvSpPr>
          <p:cNvPr id="6" name="TextBox 5">
            <a:extLst>
              <a:ext uri="{FF2B5EF4-FFF2-40B4-BE49-F238E27FC236}">
                <a16:creationId xmlns:a16="http://schemas.microsoft.com/office/drawing/2014/main" id="{4DAF32C4-89EA-FD40-34E7-595997B7F1F5}"/>
              </a:ext>
            </a:extLst>
          </p:cNvPr>
          <p:cNvSpPr txBox="1"/>
          <p:nvPr/>
        </p:nvSpPr>
        <p:spPr>
          <a:xfrm>
            <a:off x="470017" y="2144995"/>
            <a:ext cx="7486115" cy="646331"/>
          </a:xfrm>
          <a:prstGeom prst="rect">
            <a:avLst/>
          </a:prstGeom>
          <a:noFill/>
        </p:spPr>
        <p:txBody>
          <a:bodyPr wrap="square" rtlCol="0">
            <a:spAutoFit/>
          </a:bodyPr>
          <a:lstStyle/>
          <a:p>
            <a:pPr marL="342900" indent="-342900">
              <a:buFont typeface="+mj-lt"/>
              <a:buAutoNum type="arabicPeriod"/>
            </a:pPr>
            <a:r>
              <a:rPr lang="en-US" i="1"/>
              <a:t>Enter all changes/updates to your plan – be sure to include accountability measures, as appropriate.</a:t>
            </a:r>
          </a:p>
        </p:txBody>
      </p:sp>
    </p:spTree>
    <p:extLst>
      <p:ext uri="{BB962C8B-B14F-4D97-AF65-F5344CB8AC3E}">
        <p14:creationId xmlns:p14="http://schemas.microsoft.com/office/powerpoint/2010/main" val="1182286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C0179B5-0800-154F-80F6-614473C055BD}"/>
              </a:ext>
            </a:extLst>
          </p:cNvPr>
          <p:cNvSpPr txBox="1"/>
          <p:nvPr/>
        </p:nvSpPr>
        <p:spPr>
          <a:xfrm>
            <a:off x="2042809"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1</a:t>
            </a:r>
          </a:p>
        </p:txBody>
      </p:sp>
      <p:sp>
        <p:nvSpPr>
          <p:cNvPr id="7" name="TextBox 6">
            <a:extLst>
              <a:ext uri="{FF2B5EF4-FFF2-40B4-BE49-F238E27FC236}">
                <a16:creationId xmlns:a16="http://schemas.microsoft.com/office/drawing/2014/main" id="{B468C313-80C0-8840-8702-F1084174C592}"/>
              </a:ext>
            </a:extLst>
          </p:cNvPr>
          <p:cNvSpPr txBox="1"/>
          <p:nvPr/>
        </p:nvSpPr>
        <p:spPr>
          <a:xfrm>
            <a:off x="40022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2</a:t>
            </a:r>
          </a:p>
        </p:txBody>
      </p:sp>
      <p:sp>
        <p:nvSpPr>
          <p:cNvPr id="8" name="TextBox 7">
            <a:extLst>
              <a:ext uri="{FF2B5EF4-FFF2-40B4-BE49-F238E27FC236}">
                <a16:creationId xmlns:a16="http://schemas.microsoft.com/office/drawing/2014/main" id="{4E863C6B-1856-BC43-A090-B182EAB34EB8}"/>
              </a:ext>
            </a:extLst>
          </p:cNvPr>
          <p:cNvSpPr txBox="1"/>
          <p:nvPr/>
        </p:nvSpPr>
        <p:spPr>
          <a:xfrm>
            <a:off x="59326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3</a:t>
            </a:r>
          </a:p>
        </p:txBody>
      </p:sp>
      <p:sp>
        <p:nvSpPr>
          <p:cNvPr id="9" name="TextBox 8">
            <a:extLst>
              <a:ext uri="{FF2B5EF4-FFF2-40B4-BE49-F238E27FC236}">
                <a16:creationId xmlns:a16="http://schemas.microsoft.com/office/drawing/2014/main" id="{3AE770E3-D227-CD4E-83C4-44744E774884}"/>
              </a:ext>
            </a:extLst>
          </p:cNvPr>
          <p:cNvSpPr txBox="1"/>
          <p:nvPr/>
        </p:nvSpPr>
        <p:spPr>
          <a:xfrm>
            <a:off x="78630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4</a:t>
            </a:r>
          </a:p>
        </p:txBody>
      </p:sp>
      <p:sp>
        <p:nvSpPr>
          <p:cNvPr id="10" name="TextBox 9">
            <a:extLst>
              <a:ext uri="{FF2B5EF4-FFF2-40B4-BE49-F238E27FC236}">
                <a16:creationId xmlns:a16="http://schemas.microsoft.com/office/drawing/2014/main" id="{10C47546-62E7-304A-8631-60D9B8E543BE}"/>
              </a:ext>
            </a:extLst>
          </p:cNvPr>
          <p:cNvSpPr txBox="1"/>
          <p:nvPr/>
        </p:nvSpPr>
        <p:spPr>
          <a:xfrm>
            <a:off x="9807953"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5</a:t>
            </a:r>
          </a:p>
        </p:txBody>
      </p:sp>
      <p:sp>
        <p:nvSpPr>
          <p:cNvPr id="17" name="Title 16">
            <a:extLst>
              <a:ext uri="{FF2B5EF4-FFF2-40B4-BE49-F238E27FC236}">
                <a16:creationId xmlns:a16="http://schemas.microsoft.com/office/drawing/2014/main" id="{F732821D-9599-E206-CA1E-80C42A9A7090}"/>
              </a:ext>
            </a:extLst>
          </p:cNvPr>
          <p:cNvSpPr>
            <a:spLocks noGrp="1"/>
          </p:cNvSpPr>
          <p:nvPr>
            <p:ph type="title"/>
          </p:nvPr>
        </p:nvSpPr>
        <p:spPr>
          <a:xfrm>
            <a:off x="645906" y="565554"/>
            <a:ext cx="6296675" cy="1325563"/>
          </a:xfrm>
        </p:spPr>
        <p:txBody>
          <a:bodyPr anchor="ctr"/>
          <a:lstStyle/>
          <a:p>
            <a:r>
              <a:rPr lang="en-US">
                <a:solidFill>
                  <a:schemeClr val="tx2"/>
                </a:solidFill>
              </a:rPr>
              <a:t>Be prepared for our next meeting:</a:t>
            </a:r>
          </a:p>
        </p:txBody>
      </p:sp>
      <p:sp>
        <p:nvSpPr>
          <p:cNvPr id="12" name="Slide Number Placeholder 11">
            <a:extLst>
              <a:ext uri="{FF2B5EF4-FFF2-40B4-BE49-F238E27FC236}">
                <a16:creationId xmlns:a16="http://schemas.microsoft.com/office/drawing/2014/main" id="{6308D1AB-33EC-174A-AFF4-6B9718A863B4}"/>
              </a:ext>
            </a:extLst>
          </p:cNvPr>
          <p:cNvSpPr>
            <a:spLocks noGrp="1"/>
          </p:cNvSpPr>
          <p:nvPr>
            <p:ph type="sldNum" sz="quarter" idx="4"/>
          </p:nvPr>
        </p:nvSpPr>
        <p:spPr/>
        <p:txBody>
          <a:bodyPr/>
          <a:lstStyle/>
          <a:p>
            <a:fld id="{294A09A9-5501-47C1-A89A-A340965A2BE2}" type="slidenum">
              <a:rPr lang="en-US" smtClean="0"/>
              <a:pPr/>
              <a:t>13</a:t>
            </a:fld>
            <a:endParaRPr lang="en-US"/>
          </a:p>
        </p:txBody>
      </p:sp>
      <p:graphicFrame>
        <p:nvGraphicFramePr>
          <p:cNvPr id="5" name="Content Placeholder 4" descr="timeline SmartArt graphic&#10;">
            <a:extLst>
              <a:ext uri="{FF2B5EF4-FFF2-40B4-BE49-F238E27FC236}">
                <a16:creationId xmlns:a16="http://schemas.microsoft.com/office/drawing/2014/main" id="{4D5057DE-B08A-4CBD-EFA9-97ED56F85CBA}"/>
              </a:ext>
            </a:extLst>
          </p:cNvPr>
          <p:cNvGraphicFramePr>
            <a:graphicFrameLocks/>
          </p:cNvGraphicFramePr>
          <p:nvPr>
            <p:extLst>
              <p:ext uri="{D42A27DB-BD31-4B8C-83A1-F6EECF244321}">
                <p14:modId xmlns:p14="http://schemas.microsoft.com/office/powerpoint/2010/main" val="1266798837"/>
              </p:ext>
            </p:extLst>
          </p:nvPr>
        </p:nvGraphicFramePr>
        <p:xfrm>
          <a:off x="1009956" y="2081337"/>
          <a:ext cx="10195560" cy="367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Arrow: Down 13">
            <a:extLst>
              <a:ext uri="{FF2B5EF4-FFF2-40B4-BE49-F238E27FC236}">
                <a16:creationId xmlns:a16="http://schemas.microsoft.com/office/drawing/2014/main" id="{C57183D2-B974-300F-49E2-1E182B0A7D75}"/>
              </a:ext>
            </a:extLst>
          </p:cNvPr>
          <p:cNvSpPr/>
          <p:nvPr/>
        </p:nvSpPr>
        <p:spPr>
          <a:xfrm>
            <a:off x="9889990" y="1343232"/>
            <a:ext cx="731378" cy="1230897"/>
          </a:xfrm>
          <a:prstGeom prst="downArrow">
            <a:avLst/>
          </a:prstGeom>
          <a:solidFill>
            <a:schemeClr val="accent6"/>
          </a:solidFill>
          <a:ln w="12700" cap="flat" cmpd="sng" algn="ctr">
            <a:solidFill>
              <a:schemeClr val="accent6">
                <a:lumMod val="40000"/>
                <a:lumOff val="60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venir Next LT Pro"/>
              <a:ea typeface="+mn-ea"/>
              <a:cs typeface="+mn-cs"/>
            </a:endParaRPr>
          </a:p>
        </p:txBody>
      </p:sp>
      <p:sp>
        <p:nvSpPr>
          <p:cNvPr id="15" name="TextBox 14">
            <a:extLst>
              <a:ext uri="{FF2B5EF4-FFF2-40B4-BE49-F238E27FC236}">
                <a16:creationId xmlns:a16="http://schemas.microsoft.com/office/drawing/2014/main" id="{B37F61D8-E6F9-D5FD-C25B-77693CE26F4E}"/>
              </a:ext>
            </a:extLst>
          </p:cNvPr>
          <p:cNvSpPr txBox="1"/>
          <p:nvPr/>
        </p:nvSpPr>
        <p:spPr>
          <a:xfrm>
            <a:off x="8965264" y="859004"/>
            <a:ext cx="2580830" cy="369332"/>
          </a:xfrm>
          <a:prstGeom prst="rect">
            <a:avLst/>
          </a:prstGeom>
          <a:noFill/>
        </p:spPr>
        <p:txBody>
          <a:bodyPr wrap="square" rtlCol="0">
            <a:spAutoFit/>
          </a:bodyPr>
          <a:lstStyle/>
          <a:p>
            <a:pPr algn="ctr"/>
            <a:r>
              <a:rPr lang="en-US">
                <a:solidFill>
                  <a:prstClr val="black"/>
                </a:solidFill>
                <a:latin typeface="Avenir Next LT Pro"/>
              </a:rPr>
              <a:t>At our </a:t>
            </a:r>
            <a:r>
              <a:rPr lang="en-US" b="1">
                <a:solidFill>
                  <a:schemeClr val="accent6"/>
                </a:solidFill>
                <a:latin typeface="Avenir Next LT Pro"/>
              </a:rPr>
              <a:t>NEXT</a:t>
            </a:r>
            <a:r>
              <a:rPr lang="en-US" b="1">
                <a:solidFill>
                  <a:prstClr val="black"/>
                </a:solidFill>
                <a:latin typeface="Avenir Next LT Pro"/>
              </a:rPr>
              <a:t> </a:t>
            </a:r>
            <a:r>
              <a:rPr lang="en-US">
                <a:solidFill>
                  <a:prstClr val="black"/>
                </a:solidFill>
                <a:latin typeface="Avenir Next LT Pro"/>
              </a:rPr>
              <a:t>meeting</a:t>
            </a:r>
            <a:endParaRPr lang="en-US" b="1">
              <a:solidFill>
                <a:srgbClr val="A92A91"/>
              </a:solidFill>
              <a:latin typeface="Avenir Next LT Pro"/>
            </a:endParaRPr>
          </a:p>
        </p:txBody>
      </p:sp>
    </p:spTree>
    <p:extLst>
      <p:ext uri="{BB962C8B-B14F-4D97-AF65-F5344CB8AC3E}">
        <p14:creationId xmlns:p14="http://schemas.microsoft.com/office/powerpoint/2010/main" val="2603081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87CCF58-9B83-4A4F-8CA9-3D9C9BB7A287}"/>
              </a:ext>
            </a:extLst>
          </p:cNvPr>
          <p:cNvSpPr>
            <a:spLocks noGrp="1"/>
          </p:cNvSpPr>
          <p:nvPr>
            <p:ph type="sldNum" sz="quarter" idx="12"/>
          </p:nvPr>
        </p:nvSpPr>
        <p:spPr>
          <a:xfrm>
            <a:off x="8332334" y="6356350"/>
            <a:ext cx="1167495" cy="365125"/>
          </a:xfrm>
        </p:spPr>
        <p:txBody>
          <a:bodyPr/>
          <a:lstStyle/>
          <a:p>
            <a:fld id="{294A09A9-5501-47C1-A89A-A340965A2BE2}" type="slidenum">
              <a:rPr lang="en-US" smtClean="0"/>
              <a:pPr/>
              <a:t>14</a:t>
            </a:fld>
            <a:endParaRPr lang="en-US"/>
          </a:p>
        </p:txBody>
      </p:sp>
      <p:sp>
        <p:nvSpPr>
          <p:cNvPr id="30" name="TextBox 29">
            <a:extLst>
              <a:ext uri="{FF2B5EF4-FFF2-40B4-BE49-F238E27FC236}">
                <a16:creationId xmlns:a16="http://schemas.microsoft.com/office/drawing/2014/main" id="{9A0F71E7-FE07-73D1-D9FD-184B9CA7ABC2}"/>
              </a:ext>
            </a:extLst>
          </p:cNvPr>
          <p:cNvSpPr txBox="1"/>
          <p:nvPr/>
        </p:nvSpPr>
        <p:spPr>
          <a:xfrm>
            <a:off x="504202" y="523428"/>
            <a:ext cx="6742816" cy="1200329"/>
          </a:xfrm>
          <a:prstGeom prst="rect">
            <a:avLst/>
          </a:prstGeom>
          <a:noFill/>
        </p:spPr>
        <p:txBody>
          <a:bodyPr wrap="square" rtlCol="0">
            <a:spAutoFit/>
          </a:bodyPr>
          <a:lstStyle/>
          <a:p>
            <a:r>
              <a:rPr lang="en-US" sz="7200" i="1">
                <a:solidFill>
                  <a:schemeClr val="bg1"/>
                </a:solidFill>
              </a:rPr>
              <a:t>Questions?</a:t>
            </a:r>
          </a:p>
        </p:txBody>
      </p:sp>
      <p:sp>
        <p:nvSpPr>
          <p:cNvPr id="31" name="TextBox 30">
            <a:extLst>
              <a:ext uri="{FF2B5EF4-FFF2-40B4-BE49-F238E27FC236}">
                <a16:creationId xmlns:a16="http://schemas.microsoft.com/office/drawing/2014/main" id="{0D562AFE-AF86-25EC-E667-AC2A148BD316}"/>
              </a:ext>
            </a:extLst>
          </p:cNvPr>
          <p:cNvSpPr txBox="1"/>
          <p:nvPr/>
        </p:nvSpPr>
        <p:spPr>
          <a:xfrm>
            <a:off x="1853013" y="2560443"/>
            <a:ext cx="6742816" cy="1200329"/>
          </a:xfrm>
          <a:prstGeom prst="rect">
            <a:avLst/>
          </a:prstGeom>
          <a:noFill/>
        </p:spPr>
        <p:txBody>
          <a:bodyPr wrap="square" rtlCol="0">
            <a:spAutoFit/>
          </a:bodyPr>
          <a:lstStyle/>
          <a:p>
            <a:r>
              <a:rPr lang="en-US" sz="7200" i="1">
                <a:solidFill>
                  <a:schemeClr val="bg1"/>
                </a:solidFill>
              </a:rPr>
              <a:t>Wonderings?</a:t>
            </a:r>
          </a:p>
        </p:txBody>
      </p:sp>
      <p:sp>
        <p:nvSpPr>
          <p:cNvPr id="32" name="TextBox 31">
            <a:extLst>
              <a:ext uri="{FF2B5EF4-FFF2-40B4-BE49-F238E27FC236}">
                <a16:creationId xmlns:a16="http://schemas.microsoft.com/office/drawing/2014/main" id="{3CA97C8F-6255-CEE2-7FC8-74823B4FD90E}"/>
              </a:ext>
            </a:extLst>
          </p:cNvPr>
          <p:cNvSpPr txBox="1"/>
          <p:nvPr/>
        </p:nvSpPr>
        <p:spPr>
          <a:xfrm>
            <a:off x="4174713" y="4597458"/>
            <a:ext cx="6742816" cy="1200329"/>
          </a:xfrm>
          <a:prstGeom prst="rect">
            <a:avLst/>
          </a:prstGeom>
          <a:noFill/>
        </p:spPr>
        <p:txBody>
          <a:bodyPr wrap="square" rtlCol="0">
            <a:spAutoFit/>
          </a:bodyPr>
          <a:lstStyle/>
          <a:p>
            <a:r>
              <a:rPr lang="en-US" sz="7200" i="1">
                <a:solidFill>
                  <a:schemeClr val="bg1"/>
                </a:solidFill>
              </a:rPr>
              <a:t>Comments?</a:t>
            </a:r>
          </a:p>
        </p:txBody>
      </p:sp>
    </p:spTree>
    <p:extLst>
      <p:ext uri="{BB962C8B-B14F-4D97-AF65-F5344CB8AC3E}">
        <p14:creationId xmlns:p14="http://schemas.microsoft.com/office/powerpoint/2010/main" val="333569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cs typeface="Calibri" panose="020F0502020204030204" pitchFamily="34" charset="0"/>
              </a:rPr>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a:bodyPr>
          <a:lstStyle/>
          <a:p>
            <a:r>
              <a:rPr lang="en-US" dirty="0">
                <a:latin typeface="+mj-lt"/>
                <a:cs typeface="Calibri" panose="020F0502020204030204" pitchFamily="34" charset="0"/>
              </a:rPr>
              <a:t>CIP-45 Day Check-in</a:t>
            </a:r>
          </a:p>
          <a:p>
            <a:r>
              <a:rPr lang="en-US" dirty="0">
                <a:latin typeface="+mj-lt"/>
                <a:cs typeface="Calibri" panose="020F0502020204030204" pitchFamily="34" charset="0"/>
              </a:rPr>
              <a:t>School Strategic Plan</a:t>
            </a:r>
          </a:p>
          <a:p>
            <a:r>
              <a:rPr lang="en-US" dirty="0">
                <a:latin typeface="+mj-lt"/>
                <a:cs typeface="Calibri" panose="020F0502020204030204" pitchFamily="34" charset="0"/>
              </a:rPr>
              <a:t>Discussion on Strategic Plan and progress</a:t>
            </a:r>
          </a:p>
          <a:p>
            <a:r>
              <a:rPr lang="en-US" dirty="0">
                <a:latin typeface="+mj-lt"/>
                <a:cs typeface="Calibri" panose="020F0502020204030204" pitchFamily="34" charset="0"/>
              </a:rPr>
              <a:t>Updates for Strategic Plan (</a:t>
            </a:r>
            <a:r>
              <a:rPr lang="en-US" i="1" dirty="0">
                <a:latin typeface="+mj-lt"/>
                <a:cs typeface="Calibri" panose="020F0502020204030204" pitchFamily="34" charset="0"/>
              </a:rPr>
              <a:t>as necessary</a:t>
            </a:r>
            <a:r>
              <a:rPr lang="en-US" dirty="0">
                <a:latin typeface="+mj-lt"/>
                <a:cs typeface="Calibri" panose="020F0502020204030204" pitchFamily="34" charset="0"/>
              </a:rPr>
              <a:t>)</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294967295"/>
          </p:nvPr>
        </p:nvSpPr>
        <p:spPr>
          <a:xfrm>
            <a:off x="10153276" y="6356350"/>
            <a:ext cx="1657723" cy="365125"/>
          </a:xfrm>
        </p:spPr>
        <p:txBody>
          <a:bodyPr/>
          <a:lstStyle/>
          <a:p>
            <a:fld id="{294A09A9-5501-47C1-A89A-A340965A2BE2}" type="slidenum">
              <a:rPr lang="en-US" smtClean="0"/>
              <a:pPr/>
              <a:t>2</a:t>
            </a:fld>
            <a:endParaRPr lang="en-US"/>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C0179B5-0800-154F-80F6-614473C055BD}"/>
              </a:ext>
            </a:extLst>
          </p:cNvPr>
          <p:cNvSpPr txBox="1"/>
          <p:nvPr/>
        </p:nvSpPr>
        <p:spPr>
          <a:xfrm>
            <a:off x="2042809"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1</a:t>
            </a:r>
          </a:p>
        </p:txBody>
      </p:sp>
      <p:sp>
        <p:nvSpPr>
          <p:cNvPr id="7" name="TextBox 6">
            <a:extLst>
              <a:ext uri="{FF2B5EF4-FFF2-40B4-BE49-F238E27FC236}">
                <a16:creationId xmlns:a16="http://schemas.microsoft.com/office/drawing/2014/main" id="{B468C313-80C0-8840-8702-F1084174C592}"/>
              </a:ext>
            </a:extLst>
          </p:cNvPr>
          <p:cNvSpPr txBox="1"/>
          <p:nvPr/>
        </p:nvSpPr>
        <p:spPr>
          <a:xfrm>
            <a:off x="40022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2</a:t>
            </a:r>
          </a:p>
        </p:txBody>
      </p:sp>
      <p:sp>
        <p:nvSpPr>
          <p:cNvPr id="8" name="TextBox 7">
            <a:extLst>
              <a:ext uri="{FF2B5EF4-FFF2-40B4-BE49-F238E27FC236}">
                <a16:creationId xmlns:a16="http://schemas.microsoft.com/office/drawing/2014/main" id="{4E863C6B-1856-BC43-A090-B182EAB34EB8}"/>
              </a:ext>
            </a:extLst>
          </p:cNvPr>
          <p:cNvSpPr txBox="1"/>
          <p:nvPr/>
        </p:nvSpPr>
        <p:spPr>
          <a:xfrm>
            <a:off x="59326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3</a:t>
            </a:r>
          </a:p>
        </p:txBody>
      </p:sp>
      <p:sp>
        <p:nvSpPr>
          <p:cNvPr id="9" name="TextBox 8">
            <a:extLst>
              <a:ext uri="{FF2B5EF4-FFF2-40B4-BE49-F238E27FC236}">
                <a16:creationId xmlns:a16="http://schemas.microsoft.com/office/drawing/2014/main" id="{3AE770E3-D227-CD4E-83C4-44744E774884}"/>
              </a:ext>
            </a:extLst>
          </p:cNvPr>
          <p:cNvSpPr txBox="1"/>
          <p:nvPr/>
        </p:nvSpPr>
        <p:spPr>
          <a:xfrm>
            <a:off x="7863038"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4</a:t>
            </a:r>
          </a:p>
        </p:txBody>
      </p:sp>
      <p:sp>
        <p:nvSpPr>
          <p:cNvPr id="10" name="TextBox 9">
            <a:extLst>
              <a:ext uri="{FF2B5EF4-FFF2-40B4-BE49-F238E27FC236}">
                <a16:creationId xmlns:a16="http://schemas.microsoft.com/office/drawing/2014/main" id="{10C47546-62E7-304A-8631-60D9B8E543BE}"/>
              </a:ext>
            </a:extLst>
          </p:cNvPr>
          <p:cNvSpPr txBox="1"/>
          <p:nvPr/>
        </p:nvSpPr>
        <p:spPr>
          <a:xfrm>
            <a:off x="9807953" y="2674641"/>
            <a:ext cx="350196" cy="646331"/>
          </a:xfrm>
          <a:prstGeom prst="rect">
            <a:avLst/>
          </a:prstGeom>
          <a:noFill/>
        </p:spPr>
        <p:txBody>
          <a:bodyPr wrap="square" rtlCol="0">
            <a:spAutoFit/>
          </a:bodyPr>
          <a:lstStyle/>
          <a:p>
            <a:pPr algn="ctr"/>
            <a:r>
              <a:rPr lang="en-US" sz="3600" b="1">
                <a:solidFill>
                  <a:schemeClr val="bg1"/>
                </a:solidFill>
                <a:latin typeface="Tenorite" pitchFamily="2" charset="0"/>
              </a:rPr>
              <a:t>5</a:t>
            </a:r>
          </a:p>
        </p:txBody>
      </p:sp>
      <p:sp>
        <p:nvSpPr>
          <p:cNvPr id="17" name="Title 16">
            <a:extLst>
              <a:ext uri="{FF2B5EF4-FFF2-40B4-BE49-F238E27FC236}">
                <a16:creationId xmlns:a16="http://schemas.microsoft.com/office/drawing/2014/main" id="{F732821D-9599-E206-CA1E-80C42A9A7090}"/>
              </a:ext>
            </a:extLst>
          </p:cNvPr>
          <p:cNvSpPr>
            <a:spLocks noGrp="1"/>
          </p:cNvSpPr>
          <p:nvPr>
            <p:ph type="title"/>
          </p:nvPr>
        </p:nvSpPr>
        <p:spPr>
          <a:xfrm>
            <a:off x="172491" y="199336"/>
            <a:ext cx="6296675" cy="1325563"/>
          </a:xfrm>
        </p:spPr>
        <p:txBody>
          <a:bodyPr anchor="ctr"/>
          <a:lstStyle/>
          <a:p>
            <a:r>
              <a:rPr lang="en-US">
                <a:solidFill>
                  <a:schemeClr val="tx2"/>
                </a:solidFill>
              </a:rPr>
              <a:t>Timeline for GO Teams</a:t>
            </a:r>
          </a:p>
        </p:txBody>
      </p:sp>
      <p:sp>
        <p:nvSpPr>
          <p:cNvPr id="12" name="Slide Number Placeholder 11">
            <a:extLst>
              <a:ext uri="{FF2B5EF4-FFF2-40B4-BE49-F238E27FC236}">
                <a16:creationId xmlns:a16="http://schemas.microsoft.com/office/drawing/2014/main" id="{6308D1AB-33EC-174A-AFF4-6B9718A863B4}"/>
              </a:ext>
            </a:extLst>
          </p:cNvPr>
          <p:cNvSpPr>
            <a:spLocks noGrp="1"/>
          </p:cNvSpPr>
          <p:nvPr>
            <p:ph type="sldNum" sz="quarter" idx="4"/>
          </p:nvPr>
        </p:nvSpPr>
        <p:spPr/>
        <p:txBody>
          <a:bodyPr/>
          <a:lstStyle/>
          <a:p>
            <a:fld id="{294A09A9-5501-47C1-A89A-A340965A2BE2}" type="slidenum">
              <a:rPr lang="en-US" smtClean="0"/>
              <a:pPr/>
              <a:t>3</a:t>
            </a:fld>
            <a:endParaRPr lang="en-US"/>
          </a:p>
        </p:txBody>
      </p:sp>
      <p:graphicFrame>
        <p:nvGraphicFramePr>
          <p:cNvPr id="5" name="Content Placeholder 4" descr="timeline SmartArt graphic&#10;">
            <a:extLst>
              <a:ext uri="{FF2B5EF4-FFF2-40B4-BE49-F238E27FC236}">
                <a16:creationId xmlns:a16="http://schemas.microsoft.com/office/drawing/2014/main" id="{4D5057DE-B08A-4CBD-EFA9-97ED56F85CBA}"/>
              </a:ext>
            </a:extLst>
          </p:cNvPr>
          <p:cNvGraphicFramePr>
            <a:graphicFrameLocks/>
          </p:cNvGraphicFramePr>
          <p:nvPr>
            <p:extLst>
              <p:ext uri="{D42A27DB-BD31-4B8C-83A1-F6EECF244321}">
                <p14:modId xmlns:p14="http://schemas.microsoft.com/office/powerpoint/2010/main" val="1895496960"/>
              </p:ext>
            </p:extLst>
          </p:nvPr>
        </p:nvGraphicFramePr>
        <p:xfrm>
          <a:off x="998220" y="1823538"/>
          <a:ext cx="10195560" cy="3675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Arrow: Down 13">
            <a:extLst>
              <a:ext uri="{FF2B5EF4-FFF2-40B4-BE49-F238E27FC236}">
                <a16:creationId xmlns:a16="http://schemas.microsoft.com/office/drawing/2014/main" id="{C57183D2-B974-300F-49E2-1E182B0A7D75}"/>
              </a:ext>
            </a:extLst>
          </p:cNvPr>
          <p:cNvSpPr/>
          <p:nvPr/>
        </p:nvSpPr>
        <p:spPr>
          <a:xfrm>
            <a:off x="7847545" y="1089488"/>
            <a:ext cx="731378" cy="1213503"/>
          </a:xfrm>
          <a:prstGeom prst="downArrow">
            <a:avLst/>
          </a:prstGeom>
          <a:solidFill>
            <a:srgbClr val="A92A91"/>
          </a:solidFill>
          <a:ln w="12700" cap="flat" cmpd="sng" algn="ctr">
            <a:solidFill>
              <a:srgbClr val="A92A9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venir Next LT Pro"/>
              <a:ea typeface="+mn-ea"/>
              <a:cs typeface="+mn-cs"/>
            </a:endParaRPr>
          </a:p>
        </p:txBody>
      </p:sp>
      <p:sp>
        <p:nvSpPr>
          <p:cNvPr id="15" name="TextBox 14">
            <a:extLst>
              <a:ext uri="{FF2B5EF4-FFF2-40B4-BE49-F238E27FC236}">
                <a16:creationId xmlns:a16="http://schemas.microsoft.com/office/drawing/2014/main" id="{B37F61D8-E6F9-D5FD-C25B-77693CE26F4E}"/>
              </a:ext>
            </a:extLst>
          </p:cNvPr>
          <p:cNvSpPr txBox="1"/>
          <p:nvPr/>
        </p:nvSpPr>
        <p:spPr>
          <a:xfrm>
            <a:off x="7379919" y="677451"/>
            <a:ext cx="1666630" cy="369332"/>
          </a:xfrm>
          <a:prstGeom prst="rect">
            <a:avLst/>
          </a:prstGeom>
          <a:noFill/>
        </p:spPr>
        <p:txBody>
          <a:bodyPr wrap="square" rtlCol="0">
            <a:spAutoFit/>
          </a:bodyPr>
          <a:lstStyle/>
          <a:p>
            <a:r>
              <a:rPr lang="en-US">
                <a:solidFill>
                  <a:prstClr val="black"/>
                </a:solidFill>
                <a:latin typeface="Avenir Next LT Pro"/>
              </a:rPr>
              <a:t>You are </a:t>
            </a:r>
            <a:r>
              <a:rPr lang="en-US" b="1">
                <a:solidFill>
                  <a:srgbClr val="A92A91"/>
                </a:solidFill>
                <a:latin typeface="Avenir Next LT Pro"/>
              </a:rPr>
              <a:t>HERE</a:t>
            </a:r>
          </a:p>
        </p:txBody>
      </p:sp>
    </p:spTree>
    <p:extLst>
      <p:ext uri="{BB962C8B-B14F-4D97-AF65-F5344CB8AC3E}">
        <p14:creationId xmlns:p14="http://schemas.microsoft.com/office/powerpoint/2010/main" val="70020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3F67-9C70-4748-8C0C-3A7863422F99}"/>
              </a:ext>
            </a:extLst>
          </p:cNvPr>
          <p:cNvSpPr>
            <a:spLocks noGrp="1"/>
          </p:cNvSpPr>
          <p:nvPr>
            <p:ph type="title"/>
          </p:nvPr>
        </p:nvSpPr>
        <p:spPr>
          <a:xfrm>
            <a:off x="1048620" y="76442"/>
            <a:ext cx="9779183" cy="814451"/>
          </a:xfrm>
        </p:spPr>
        <p:txBody>
          <a:bodyPr/>
          <a:lstStyle/>
          <a:p>
            <a:r>
              <a:rPr lang="en-US">
                <a:solidFill>
                  <a:schemeClr val="accent2"/>
                </a:solidFill>
              </a:rPr>
              <a:t>Quarterly CIP Check-in</a:t>
            </a:r>
          </a:p>
        </p:txBody>
      </p:sp>
      <p:sp>
        <p:nvSpPr>
          <p:cNvPr id="3" name="Content Placeholder 2">
            <a:extLst>
              <a:ext uri="{FF2B5EF4-FFF2-40B4-BE49-F238E27FC236}">
                <a16:creationId xmlns:a16="http://schemas.microsoft.com/office/drawing/2014/main" id="{95B371F2-DBA5-415A-82C8-651F587B857A}"/>
              </a:ext>
            </a:extLst>
          </p:cNvPr>
          <p:cNvSpPr>
            <a:spLocks noGrp="1"/>
          </p:cNvSpPr>
          <p:nvPr>
            <p:ph type="body" idx="1"/>
          </p:nvPr>
        </p:nvSpPr>
        <p:spPr>
          <a:xfrm>
            <a:off x="1167492" y="2386585"/>
            <a:ext cx="9779183" cy="3703066"/>
          </a:xfrm>
        </p:spPr>
        <p:txBody>
          <a:bodyPr vert="horz" lIns="91440" tIns="45720" rIns="91440" bIns="45720" rtlCol="0" anchor="t">
            <a:normAutofit/>
          </a:bodyPr>
          <a:lstStyle/>
          <a:p>
            <a:pPr>
              <a:lnSpc>
                <a:spcPct val="100000"/>
              </a:lnSpc>
              <a:spcBef>
                <a:spcPts val="600"/>
              </a:spcBef>
            </a:pPr>
            <a:r>
              <a:rPr lang="en-US" sz="3200" b="1" u="sng" dirty="0">
                <a:solidFill>
                  <a:schemeClr val="tx1">
                    <a:lumMod val="75000"/>
                    <a:lumOff val="25000"/>
                  </a:schemeClr>
                </a:solidFill>
              </a:rPr>
              <a:t>Questions to Consider</a:t>
            </a:r>
          </a:p>
          <a:p>
            <a:pPr marL="342900" indent="-342900">
              <a:lnSpc>
                <a:spcPct val="100000"/>
              </a:lnSpc>
              <a:spcBef>
                <a:spcPts val="0"/>
              </a:spcBef>
              <a:spcAft>
                <a:spcPts val="1200"/>
              </a:spcAft>
              <a:buFont typeface="Arial" panose="020B0604020202020204" pitchFamily="34" charset="0"/>
              <a:buChar char="•"/>
            </a:pPr>
            <a:r>
              <a:rPr lang="en-US" sz="3200" dirty="0">
                <a:solidFill>
                  <a:schemeClr val="tx1">
                    <a:lumMod val="75000"/>
                    <a:lumOff val="25000"/>
                  </a:schemeClr>
                </a:solidFill>
              </a:rPr>
              <a:t>Based on our year long CIP plan, what are the actions that the school has already completed?​  </a:t>
            </a:r>
          </a:p>
          <a:p>
            <a:pPr marL="342900" indent="-342900">
              <a:lnSpc>
                <a:spcPct val="100000"/>
              </a:lnSpc>
              <a:spcBef>
                <a:spcPts val="0"/>
              </a:spcBef>
              <a:spcAft>
                <a:spcPts val="1200"/>
              </a:spcAft>
              <a:buFont typeface="Arial" panose="020B0604020202020204" pitchFamily="34" charset="0"/>
              <a:buChar char="•"/>
            </a:pPr>
            <a:r>
              <a:rPr lang="en-US" sz="3200" dirty="0">
                <a:solidFill>
                  <a:schemeClr val="tx1">
                    <a:lumMod val="75000"/>
                    <a:lumOff val="25000"/>
                  </a:schemeClr>
                </a:solidFill>
              </a:rPr>
              <a:t>What data supports the completion of an action step and success criteria (both implementation and student achievement)? </a:t>
            </a:r>
          </a:p>
        </p:txBody>
      </p:sp>
      <p:sp>
        <p:nvSpPr>
          <p:cNvPr id="6" name="Slide Number Placeholder 5">
            <a:extLst>
              <a:ext uri="{FF2B5EF4-FFF2-40B4-BE49-F238E27FC236}">
                <a16:creationId xmlns:a16="http://schemas.microsoft.com/office/drawing/2014/main" id="{134C72D2-EFDF-844A-8472-CB49A59B127B}"/>
              </a:ext>
            </a:extLst>
          </p:cNvPr>
          <p:cNvSpPr>
            <a:spLocks noGrp="1"/>
          </p:cNvSpPr>
          <p:nvPr>
            <p:ph type="sldNum" sz="quarter" idx="12"/>
          </p:nvPr>
        </p:nvSpPr>
        <p:spPr>
          <a:xfrm>
            <a:off x="10206318" y="6356350"/>
            <a:ext cx="1604682" cy="365125"/>
          </a:xfrm>
        </p:spPr>
        <p:txBody>
          <a:bodyPr/>
          <a:lstStyle/>
          <a:p>
            <a:fld id="{294A09A9-5501-47C1-A89A-A340965A2BE2}" type="slidenum">
              <a:rPr lang="en-US" smtClean="0"/>
              <a:pPr/>
              <a:t>4</a:t>
            </a:fld>
            <a:endParaRPr lang="en-US"/>
          </a:p>
        </p:txBody>
      </p:sp>
      <p:sp>
        <p:nvSpPr>
          <p:cNvPr id="7" name="TextBox 6">
            <a:extLst>
              <a:ext uri="{FF2B5EF4-FFF2-40B4-BE49-F238E27FC236}">
                <a16:creationId xmlns:a16="http://schemas.microsoft.com/office/drawing/2014/main" id="{09A87AA7-37DD-6AF8-8076-B2578368A7B5}"/>
              </a:ext>
            </a:extLst>
          </p:cNvPr>
          <p:cNvSpPr txBox="1"/>
          <p:nvPr/>
        </p:nvSpPr>
        <p:spPr>
          <a:xfrm>
            <a:off x="1364197" y="890893"/>
            <a:ext cx="8421624" cy="1200329"/>
          </a:xfrm>
          <a:prstGeom prst="rect">
            <a:avLst/>
          </a:prstGeom>
          <a:noFill/>
        </p:spPr>
        <p:txBody>
          <a:bodyPr wrap="square" rtlCol="0">
            <a:spAutoFit/>
          </a:bodyPr>
          <a:lstStyle/>
          <a:p>
            <a:r>
              <a:rPr lang="en-US" sz="2400"/>
              <a:t>As part of the Continuous Improvement process, all APS schools are completing a quarterly check-in for the Continuous Improvement Plans.  </a:t>
            </a:r>
          </a:p>
        </p:txBody>
      </p:sp>
    </p:spTree>
    <p:extLst>
      <p:ext uri="{BB962C8B-B14F-4D97-AF65-F5344CB8AC3E}">
        <p14:creationId xmlns:p14="http://schemas.microsoft.com/office/powerpoint/2010/main" val="163979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5"/>
          <p:cNvSpPr/>
          <p:nvPr/>
        </p:nvSpPr>
        <p:spPr>
          <a:xfrm>
            <a:off x="1524000" y="31610"/>
            <a:ext cx="9144000" cy="358706"/>
          </a:xfrm>
          <a:prstGeom prst="rect">
            <a:avLst/>
          </a:prstGeom>
          <a:solidFill>
            <a:srgbClr val="F2F2F2"/>
          </a:solidFill>
          <a:ln>
            <a:noFill/>
          </a:ln>
        </p:spPr>
        <p:txBody>
          <a:bodyPr spcFirstLastPara="1" wrap="square" lIns="60003" tIns="29991" rIns="60003" bIns="29991" anchor="ctr" anchorCtr="0">
            <a:noAutofit/>
          </a:bodyPr>
          <a:lstStyle/>
          <a:p>
            <a:pPr algn="ctr">
              <a:buSzPts val="1350"/>
            </a:pPr>
            <a:endParaRPr sz="1181">
              <a:solidFill>
                <a:schemeClr val="lt1"/>
              </a:solidFill>
            </a:endParaRPr>
          </a:p>
        </p:txBody>
      </p:sp>
      <p:sp>
        <p:nvSpPr>
          <p:cNvPr id="189" name="Google Shape;189;p5"/>
          <p:cNvSpPr/>
          <p:nvPr/>
        </p:nvSpPr>
        <p:spPr>
          <a:xfrm>
            <a:off x="9959789" y="89974"/>
            <a:ext cx="5459" cy="241978"/>
          </a:xfrm>
          <a:custGeom>
            <a:avLst/>
            <a:gdLst/>
            <a:ahLst/>
            <a:cxnLst/>
            <a:rect l="l" t="t" r="r" b="b"/>
            <a:pathLst>
              <a:path w="368" h="16313" extrusionOk="0">
                <a:moveTo>
                  <a:pt x="1" y="1"/>
                </a:moveTo>
                <a:lnTo>
                  <a:pt x="1" y="16313"/>
                </a:lnTo>
                <a:lnTo>
                  <a:pt x="367" y="16313"/>
                </a:lnTo>
                <a:lnTo>
                  <a:pt x="367" y="1"/>
                </a:lnTo>
                <a:close/>
              </a:path>
            </a:pathLst>
          </a:custGeom>
          <a:solidFill>
            <a:schemeClr val="dk2"/>
          </a:solidFill>
          <a:ln w="9525" cap="flat" cmpd="sng">
            <a:solidFill>
              <a:schemeClr val="dk2"/>
            </a:solidFill>
            <a:prstDash val="solid"/>
            <a:round/>
            <a:headEnd type="none" w="sm" len="sm"/>
            <a:tailEnd type="none" w="sm" len="sm"/>
          </a:ln>
        </p:spPr>
        <p:txBody>
          <a:bodyPr spcFirstLastPara="1" wrap="square" lIns="59981" tIns="59981" rIns="59981" bIns="59981" anchor="ctr" anchorCtr="0">
            <a:noAutofit/>
          </a:bodyPr>
          <a:lstStyle/>
          <a:p>
            <a:pPr>
              <a:buSzPts val="1200"/>
            </a:pPr>
            <a:endParaRPr sz="1050">
              <a:solidFill>
                <a:schemeClr val="dk1"/>
              </a:solidFill>
            </a:endParaRPr>
          </a:p>
        </p:txBody>
      </p:sp>
      <p:sp>
        <p:nvSpPr>
          <p:cNvPr id="190" name="Google Shape;190;p5"/>
          <p:cNvSpPr/>
          <p:nvPr/>
        </p:nvSpPr>
        <p:spPr>
          <a:xfrm>
            <a:off x="9234059" y="33224"/>
            <a:ext cx="1232438" cy="358575"/>
          </a:xfrm>
          <a:prstGeom prst="roundRect">
            <a:avLst>
              <a:gd name="adj" fmla="val 0"/>
            </a:avLst>
          </a:prstGeom>
          <a:noFill/>
          <a:ln>
            <a:noFill/>
          </a:ln>
        </p:spPr>
        <p:txBody>
          <a:bodyPr spcFirstLastPara="1" wrap="square" lIns="59981" tIns="59981" rIns="59981" bIns="59981" anchor="ctr" anchorCtr="0">
            <a:noAutofit/>
          </a:bodyPr>
          <a:lstStyle/>
          <a:p>
            <a:pPr algn="r">
              <a:buSzPts val="1200"/>
            </a:pPr>
            <a:r>
              <a:rPr lang="en-US" sz="1050" b="1">
                <a:solidFill>
                  <a:schemeClr val="dk1"/>
                </a:solidFill>
              </a:rPr>
              <a:t>Goals </a:t>
            </a:r>
            <a:endParaRPr sz="1050" b="1"/>
          </a:p>
        </p:txBody>
      </p:sp>
      <p:sp>
        <p:nvSpPr>
          <p:cNvPr id="191" name="Google Shape;191;p5"/>
          <p:cNvSpPr/>
          <p:nvPr/>
        </p:nvSpPr>
        <p:spPr>
          <a:xfrm>
            <a:off x="1524000" y="40169"/>
            <a:ext cx="2982578" cy="358706"/>
          </a:xfrm>
          <a:prstGeom prst="roundRect">
            <a:avLst>
              <a:gd name="adj" fmla="val 0"/>
            </a:avLst>
          </a:prstGeom>
          <a:noFill/>
          <a:ln>
            <a:noFill/>
          </a:ln>
        </p:spPr>
        <p:txBody>
          <a:bodyPr spcFirstLastPara="1" wrap="square" lIns="59981" tIns="59981" rIns="59981" bIns="59981" anchor="ctr" anchorCtr="0">
            <a:noAutofit/>
          </a:bodyPr>
          <a:lstStyle/>
          <a:p>
            <a:pPr>
              <a:buSzPts val="1600"/>
            </a:pPr>
            <a:r>
              <a:rPr lang="en-US" sz="1375" b="1" dirty="0">
                <a:solidFill>
                  <a:schemeClr val="dk1"/>
                </a:solidFill>
              </a:rPr>
              <a:t>Mary Lin</a:t>
            </a:r>
          </a:p>
        </p:txBody>
      </p:sp>
      <p:graphicFrame>
        <p:nvGraphicFramePr>
          <p:cNvPr id="192" name="Google Shape;192;p5"/>
          <p:cNvGraphicFramePr/>
          <p:nvPr>
            <p:extLst>
              <p:ext uri="{D42A27DB-BD31-4B8C-83A1-F6EECF244321}">
                <p14:modId xmlns:p14="http://schemas.microsoft.com/office/powerpoint/2010/main" val="1532543623"/>
              </p:ext>
            </p:extLst>
          </p:nvPr>
        </p:nvGraphicFramePr>
        <p:xfrm>
          <a:off x="1524000" y="499972"/>
          <a:ext cx="9144000" cy="959422"/>
        </p:xfrm>
        <a:graphic>
          <a:graphicData uri="http://schemas.openxmlformats.org/drawingml/2006/table">
            <a:tbl>
              <a:tblPr firstRow="1" bandRow="1">
                <a:noFill/>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205039">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800" u="none" strike="noStrike" cap="none"/>
                        <a:t>Our Overarching Needs</a:t>
                      </a:r>
                      <a:endParaRPr sz="1800" u="none" strike="noStrike" cap="none"/>
                    </a:p>
                  </a:txBody>
                  <a:tcPr marL="44997" marR="44997" marT="22509" marB="22509">
                    <a:lnB w="12700" cap="flat" cmpd="sng">
                      <a:solidFill>
                        <a:schemeClr val="lt1"/>
                      </a:solidFill>
                      <a:prstDash val="solid"/>
                      <a:round/>
                      <a:headEnd type="none" w="sm" len="sm"/>
                      <a:tailEnd type="none" w="sm" len="sm"/>
                    </a:lnB>
                    <a:solidFill>
                      <a:srgbClr val="00999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40084">
                <a:tc>
                  <a:txBody>
                    <a:bodyPr/>
                    <a:lstStyle/>
                    <a:p>
                      <a:pPr marL="0" marR="0" lvl="0" indent="0" algn="ctr" defTabSz="914400" rtl="0" eaLnBrk="1" fontAlgn="auto" latinLnBrk="0" hangingPunct="1">
                        <a:lnSpc>
                          <a:spcPct val="100000"/>
                        </a:lnSpc>
                        <a:spcBef>
                          <a:spcPts val="0"/>
                        </a:spcBef>
                        <a:spcAft>
                          <a:spcPts val="0"/>
                        </a:spcAft>
                        <a:buClr>
                          <a:schemeClr val="dk1"/>
                        </a:buClr>
                        <a:buSzPts val="1000"/>
                        <a:buFont typeface="Arial"/>
                        <a:buNone/>
                        <a:tabLst/>
                        <a:defRPr/>
                      </a:pPr>
                      <a:r>
                        <a:rPr lang="en-US" sz="1800" u="none" strike="noStrike" cap="none" dirty="0">
                          <a:latin typeface="Calibri" panose="020F0502020204030204" pitchFamily="34" charset="0"/>
                          <a:cs typeface="Calibri" panose="020F0502020204030204" pitchFamily="34" charset="0"/>
                        </a:rPr>
                        <a:t>LITERACY</a:t>
                      </a:r>
                    </a:p>
                    <a:p>
                      <a:pPr marL="0" marR="0" lvl="0" indent="0" algn="ctr" rtl="0">
                        <a:lnSpc>
                          <a:spcPct val="100000"/>
                        </a:lnSpc>
                        <a:spcBef>
                          <a:spcPts val="0"/>
                        </a:spcBef>
                        <a:spcAft>
                          <a:spcPts val="0"/>
                        </a:spcAft>
                        <a:buClr>
                          <a:schemeClr val="dk1"/>
                        </a:buClr>
                        <a:buSzPts val="1000"/>
                        <a:buFont typeface="Arial"/>
                        <a:buNone/>
                      </a:pPr>
                      <a:endParaRPr sz="1800" u="none" strike="noStrike" cap="none" dirty="0">
                        <a:latin typeface="Calibri" panose="020F0502020204030204" pitchFamily="34" charset="0"/>
                        <a:cs typeface="Calibri" panose="020F0502020204030204" pitchFamily="34" charset="0"/>
                      </a:endParaRPr>
                    </a:p>
                  </a:txBody>
                  <a:tcPr marL="44997" marR="44997" marT="22509" marB="22509"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40000"/>
                      </a:srgbClr>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000"/>
                        <a:buFont typeface="Arial"/>
                        <a:buNone/>
                        <a:tabLst/>
                        <a:defRPr/>
                      </a:pPr>
                      <a:r>
                        <a:rPr lang="en-US" sz="1800" u="none" strike="noStrike" cap="none" dirty="0">
                          <a:latin typeface="Calibri" panose="020F0502020204030204" pitchFamily="34" charset="0"/>
                          <a:cs typeface="Calibri" panose="020F0502020204030204" pitchFamily="34" charset="0"/>
                        </a:rPr>
                        <a:t>NUMERACY</a:t>
                      </a:r>
                    </a:p>
                  </a:txBody>
                  <a:tcPr marL="44997" marR="44997" marT="22509" marB="22509"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9019"/>
                      </a:srgbClr>
                    </a:solidFill>
                  </a:tcPr>
                </a:tc>
                <a:tc>
                  <a:txBody>
                    <a:bodyPr/>
                    <a:lstStyle/>
                    <a:p>
                      <a:pPr marL="0" marR="0" lvl="0" indent="0" algn="ctr" rtl="0">
                        <a:lnSpc>
                          <a:spcPct val="100000"/>
                        </a:lnSpc>
                        <a:spcBef>
                          <a:spcPts val="0"/>
                        </a:spcBef>
                        <a:spcAft>
                          <a:spcPts val="0"/>
                        </a:spcAft>
                        <a:buClr>
                          <a:schemeClr val="dk1"/>
                        </a:buClr>
                        <a:buSzPts val="1000"/>
                        <a:buFont typeface="Arial"/>
                        <a:buNone/>
                      </a:pPr>
                      <a:r>
                        <a:rPr lang="en-US" sz="1800" u="none" strike="noStrike" cap="none" dirty="0">
                          <a:latin typeface="Calibri" panose="020F0502020204030204" pitchFamily="34" charset="0"/>
                          <a:cs typeface="Calibri" panose="020F0502020204030204" pitchFamily="34" charset="0"/>
                        </a:rPr>
                        <a:t>WHOLE CIHILD &amp; STUDENT SUPPORT</a:t>
                      </a:r>
                    </a:p>
                  </a:txBody>
                  <a:tcPr marL="44997" marR="44997" marT="22509" marB="22509"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009999">
                        <a:alpha val="20000"/>
                      </a:srgbClr>
                    </a:solidFill>
                  </a:tcPr>
                </a:tc>
                <a:extLst>
                  <a:ext uri="{0D108BD9-81ED-4DB2-BD59-A6C34878D82A}">
                    <a16:rowId xmlns:a16="http://schemas.microsoft.com/office/drawing/2014/main" val="10001"/>
                  </a:ext>
                </a:extLst>
              </a:tr>
            </a:tbl>
          </a:graphicData>
        </a:graphic>
      </p:graphicFrame>
      <p:grpSp>
        <p:nvGrpSpPr>
          <p:cNvPr id="193" name="Google Shape;193;p5"/>
          <p:cNvGrpSpPr/>
          <p:nvPr/>
        </p:nvGrpSpPr>
        <p:grpSpPr>
          <a:xfrm>
            <a:off x="9596936" y="89974"/>
            <a:ext cx="244703" cy="243234"/>
            <a:chOff x="3798613" y="3080850"/>
            <a:chExt cx="372881" cy="370643"/>
          </a:xfrm>
        </p:grpSpPr>
        <p:sp>
          <p:nvSpPr>
            <p:cNvPr id="194" name="Google Shape;194;p5"/>
            <p:cNvSpPr/>
            <p:nvPr/>
          </p:nvSpPr>
          <p:spPr>
            <a:xfrm>
              <a:off x="3807306" y="3081992"/>
              <a:ext cx="364188" cy="369501"/>
            </a:xfrm>
            <a:prstGeom prst="ellipse">
              <a:avLst/>
            </a:prstGeom>
            <a:noFill/>
            <a:ln w="38100" cap="flat" cmpd="sng">
              <a:solidFill>
                <a:srgbClr val="A552D9"/>
              </a:solidFill>
              <a:prstDash val="solid"/>
              <a:round/>
              <a:headEnd type="none" w="sm" len="sm"/>
              <a:tailEnd type="none" w="sm" len="sm"/>
            </a:ln>
          </p:spPr>
          <p:txBody>
            <a:bodyPr spcFirstLastPara="1" wrap="square" lIns="79997" tIns="39988" rIns="79997" bIns="39988" anchor="ctr" anchorCtr="0">
              <a:noAutofit/>
            </a:bodyPr>
            <a:lstStyle/>
            <a:p>
              <a:pPr algn="ctr">
                <a:buSzPts val="1050"/>
              </a:pPr>
              <a:endParaRPr sz="919">
                <a:solidFill>
                  <a:srgbClr val="FFFFFF"/>
                </a:solidFill>
              </a:endParaRPr>
            </a:p>
          </p:txBody>
        </p:sp>
        <p:sp>
          <p:nvSpPr>
            <p:cNvPr id="195" name="Google Shape;195;p5"/>
            <p:cNvSpPr/>
            <p:nvPr/>
          </p:nvSpPr>
          <p:spPr>
            <a:xfrm>
              <a:off x="3883331" y="3162965"/>
              <a:ext cx="203445" cy="206413"/>
            </a:xfrm>
            <a:prstGeom prst="ellipse">
              <a:avLst/>
            </a:prstGeom>
            <a:noFill/>
            <a:ln w="38100" cap="flat" cmpd="sng">
              <a:solidFill>
                <a:srgbClr val="A552D9"/>
              </a:solidFill>
              <a:prstDash val="solid"/>
              <a:round/>
              <a:headEnd type="none" w="sm" len="sm"/>
              <a:tailEnd type="none" w="sm" len="sm"/>
            </a:ln>
          </p:spPr>
          <p:txBody>
            <a:bodyPr spcFirstLastPara="1" wrap="square" lIns="79997" tIns="39988" rIns="79997" bIns="39988" anchor="ctr" anchorCtr="0">
              <a:noAutofit/>
            </a:bodyPr>
            <a:lstStyle/>
            <a:p>
              <a:pPr algn="ctr">
                <a:buSzPts val="1050"/>
              </a:pPr>
              <a:endParaRPr sz="919">
                <a:solidFill>
                  <a:srgbClr val="FFFFFF"/>
                </a:solidFill>
              </a:endParaRPr>
            </a:p>
          </p:txBody>
        </p:sp>
        <p:cxnSp>
          <p:nvCxnSpPr>
            <p:cNvPr id="196" name="Google Shape;196;p5"/>
            <p:cNvCxnSpPr/>
            <p:nvPr/>
          </p:nvCxnSpPr>
          <p:spPr>
            <a:xfrm>
              <a:off x="3798613" y="3080850"/>
              <a:ext cx="210209" cy="197407"/>
            </a:xfrm>
            <a:prstGeom prst="straightConnector1">
              <a:avLst/>
            </a:prstGeom>
            <a:noFill/>
            <a:ln w="28575" cap="flat" cmpd="sng">
              <a:solidFill>
                <a:srgbClr val="A552D9"/>
              </a:solidFill>
              <a:prstDash val="solid"/>
              <a:round/>
              <a:headEnd type="none" w="sm" len="sm"/>
              <a:tailEnd type="triangle" w="med" len="med"/>
            </a:ln>
          </p:spPr>
        </p:cxnSp>
      </p:grpSp>
      <p:graphicFrame>
        <p:nvGraphicFramePr>
          <p:cNvPr id="198" name="Google Shape;198;p5"/>
          <p:cNvGraphicFramePr/>
          <p:nvPr>
            <p:extLst>
              <p:ext uri="{D42A27DB-BD31-4B8C-83A1-F6EECF244321}">
                <p14:modId xmlns:p14="http://schemas.microsoft.com/office/powerpoint/2010/main" val="3899064734"/>
              </p:ext>
            </p:extLst>
          </p:nvPr>
        </p:nvGraphicFramePr>
        <p:xfrm>
          <a:off x="759654" y="1712592"/>
          <a:ext cx="10663311" cy="2395174"/>
        </p:xfrm>
        <a:graphic>
          <a:graphicData uri="http://schemas.openxmlformats.org/drawingml/2006/table">
            <a:tbl>
              <a:tblPr firstRow="1" bandRow="1">
                <a:noFill/>
              </a:tblPr>
              <a:tblGrid>
                <a:gridCol w="3554437">
                  <a:extLst>
                    <a:ext uri="{9D8B030D-6E8A-4147-A177-3AD203B41FA5}">
                      <a16:colId xmlns:a16="http://schemas.microsoft.com/office/drawing/2014/main" val="20000"/>
                    </a:ext>
                  </a:extLst>
                </a:gridCol>
                <a:gridCol w="3554437">
                  <a:extLst>
                    <a:ext uri="{9D8B030D-6E8A-4147-A177-3AD203B41FA5}">
                      <a16:colId xmlns:a16="http://schemas.microsoft.com/office/drawing/2014/main" val="20001"/>
                    </a:ext>
                  </a:extLst>
                </a:gridCol>
                <a:gridCol w="3554437">
                  <a:extLst>
                    <a:ext uri="{9D8B030D-6E8A-4147-A177-3AD203B41FA5}">
                      <a16:colId xmlns:a16="http://schemas.microsoft.com/office/drawing/2014/main" val="20002"/>
                    </a:ext>
                  </a:extLst>
                </a:gridCol>
              </a:tblGrid>
              <a:tr h="452565">
                <a:tc gridSpan="3">
                  <a:txBody>
                    <a:bodyPr/>
                    <a:lstStyle/>
                    <a:p>
                      <a:pPr marL="0" marR="0" lvl="0" indent="0" algn="ctr" rtl="0">
                        <a:lnSpc>
                          <a:spcPct val="100000"/>
                        </a:lnSpc>
                        <a:spcBef>
                          <a:spcPts val="0"/>
                        </a:spcBef>
                        <a:spcAft>
                          <a:spcPts val="0"/>
                        </a:spcAft>
                        <a:buClr>
                          <a:srgbClr val="000000"/>
                        </a:buClr>
                        <a:buSzPts val="1200"/>
                        <a:buFont typeface="Arial"/>
                        <a:buNone/>
                      </a:pPr>
                      <a:r>
                        <a:rPr lang="en-US" sz="1400" u="none" strike="noStrike" cap="none" dirty="0">
                          <a:latin typeface="Arial"/>
                          <a:ea typeface="Arial"/>
                          <a:cs typeface="Arial"/>
                          <a:sym typeface="Arial"/>
                        </a:rPr>
                        <a:t>SMART Goals (Elementary/Middle School)</a:t>
                      </a:r>
                      <a:endParaRPr sz="1400" u="none" strike="noStrike" cap="none" dirty="0">
                        <a:latin typeface="Arial"/>
                        <a:ea typeface="Arial"/>
                        <a:cs typeface="Arial"/>
                        <a:sym typeface="Arial"/>
                      </a:endParaRPr>
                    </a:p>
                  </a:txBody>
                  <a:tcPr marL="44997" marR="44997" marT="22509" marB="22509">
                    <a:lnB w="12700" cap="flat" cmpd="sng">
                      <a:solidFill>
                        <a:srgbClr val="FFFFFF"/>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42609">
                <a:tc>
                  <a:txBody>
                    <a:bodyPr/>
                    <a:lstStyle/>
                    <a:p>
                      <a:pPr marL="0" marR="0" lvl="0" indent="0" algn="ctr" rtl="0">
                        <a:lnSpc>
                          <a:spcPct val="123809"/>
                        </a:lnSpc>
                        <a:spcBef>
                          <a:spcPts val="0"/>
                        </a:spcBef>
                        <a:spcAft>
                          <a:spcPts val="0"/>
                        </a:spcAft>
                        <a:buClr>
                          <a:srgbClr val="000000"/>
                        </a:buClr>
                        <a:buSzPts val="1050"/>
                        <a:buFont typeface="Arial"/>
                        <a:buNone/>
                      </a:pPr>
                      <a:r>
                        <a:rPr lang="en-US" sz="1400" b="1" u="none" strike="noStrike" cap="none" dirty="0">
                          <a:solidFill>
                            <a:srgbClr val="000000"/>
                          </a:solidFill>
                          <a:latin typeface="Calibri" panose="020F0502020204030204" pitchFamily="34" charset="0"/>
                          <a:ea typeface="Arial"/>
                          <a:cs typeface="Calibri" panose="020F0502020204030204" pitchFamily="34" charset="0"/>
                        </a:rPr>
                        <a:t>We will increase the number of students who score a 3 or more in writing on the Milestones by 10%. </a:t>
                      </a:r>
                    </a:p>
                    <a:p>
                      <a:pPr marL="0" marR="0" lvl="0" indent="0" algn="ctr">
                        <a:lnSpc>
                          <a:spcPct val="123808"/>
                        </a:lnSpc>
                        <a:spcBef>
                          <a:spcPts val="0"/>
                        </a:spcBef>
                        <a:spcAft>
                          <a:spcPts val="0"/>
                        </a:spcAft>
                        <a:buSzPts val="1050"/>
                        <a:buFont typeface="Arial"/>
                        <a:buNone/>
                      </a:pPr>
                      <a:r>
                        <a:rPr lang="en-US" sz="1400" b="1" u="none" strike="noStrike" cap="none" dirty="0">
                          <a:solidFill>
                            <a:srgbClr val="000000"/>
                          </a:solidFill>
                          <a:latin typeface="Calibri" panose="020F0502020204030204" pitchFamily="34" charset="0"/>
                          <a:ea typeface="Arial"/>
                          <a:cs typeface="Calibri" panose="020F0502020204030204" pitchFamily="34" charset="0"/>
                        </a:rPr>
                        <a:t>(see slide for data)</a:t>
                      </a:r>
                    </a:p>
                  </a:txBody>
                  <a:tcPr marL="44997" marR="44997" marT="22509" marB="22509"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40000"/>
                      </a:srgbClr>
                    </a:solidFill>
                  </a:tcPr>
                </a:tc>
                <a:tc>
                  <a:txBody>
                    <a:bodyPr/>
                    <a:lstStyle/>
                    <a:p>
                      <a:pPr marL="0" marR="0" lvl="0" indent="0" algn="ctr" rtl="0">
                        <a:lnSpc>
                          <a:spcPct val="123809"/>
                        </a:lnSpc>
                        <a:spcBef>
                          <a:spcPts val="0"/>
                        </a:spcBef>
                        <a:spcAft>
                          <a:spcPts val="0"/>
                        </a:spcAft>
                        <a:buClr>
                          <a:srgbClr val="000000"/>
                        </a:buClr>
                        <a:buSzPts val="1050"/>
                        <a:buFont typeface="Arial"/>
                        <a:buNone/>
                      </a:pPr>
                      <a:r>
                        <a:rPr lang="en-US" sz="1400" b="1" u="none" strike="noStrike" cap="none" dirty="0">
                          <a:solidFill>
                            <a:srgbClr val="000000"/>
                          </a:solidFill>
                          <a:latin typeface="Calibri" panose="020F0502020204030204" pitchFamily="34" charset="0"/>
                          <a:ea typeface="Arial"/>
                          <a:cs typeface="Calibri" panose="020F0502020204030204" pitchFamily="34" charset="0"/>
                        </a:rPr>
                        <a:t>We will increase the number of students who score at monitor or accelerate stage of the geometry domain on Milestones. </a:t>
                      </a:r>
                    </a:p>
                    <a:p>
                      <a:pPr marL="0" marR="0" lvl="0" indent="0" algn="ctr">
                        <a:lnSpc>
                          <a:spcPct val="123808"/>
                        </a:lnSpc>
                        <a:spcBef>
                          <a:spcPts val="0"/>
                        </a:spcBef>
                        <a:spcAft>
                          <a:spcPts val="0"/>
                        </a:spcAft>
                        <a:buSzPts val="1050"/>
                        <a:buFont typeface="Arial"/>
                        <a:buNone/>
                      </a:pPr>
                      <a:r>
                        <a:rPr lang="en-US" sz="1400" b="1" u="none" strike="noStrike" cap="none" dirty="0">
                          <a:solidFill>
                            <a:srgbClr val="000000"/>
                          </a:solidFill>
                          <a:latin typeface="Calibri" panose="020F0502020204030204" pitchFamily="34" charset="0"/>
                          <a:ea typeface="Arial"/>
                          <a:cs typeface="Calibri" panose="020F0502020204030204" pitchFamily="34" charset="0"/>
                        </a:rPr>
                        <a:t>(see slide for data)</a:t>
                      </a:r>
                    </a:p>
                  </a:txBody>
                  <a:tcPr marL="44997" marR="44997" marT="22509" marB="22509"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29019"/>
                      </a:srgbClr>
                    </a:solidFill>
                  </a:tcPr>
                </a:tc>
                <a:tc>
                  <a:txBody>
                    <a:bodyPr/>
                    <a:lstStyle/>
                    <a:p>
                      <a:pPr marL="0" marR="0" lvl="0" indent="0" algn="ctr" rtl="0" eaLnBrk="1" fontAlgn="auto" latinLnBrk="0" hangingPunct="1">
                        <a:lnSpc>
                          <a:spcPct val="100000"/>
                        </a:lnSpc>
                        <a:spcBef>
                          <a:spcPts val="0"/>
                        </a:spcBef>
                        <a:spcAft>
                          <a:spcPts val="0"/>
                        </a:spcAft>
                        <a:buClr>
                          <a:srgbClr val="000000"/>
                        </a:buClr>
                        <a:buSzPts val="1050"/>
                        <a:buFont typeface="Arial"/>
                        <a:buNone/>
                      </a:pPr>
                      <a:r>
                        <a:rPr lang="en-US" sz="1400" b="1" u="none" strike="noStrike" cap="none" dirty="0">
                          <a:latin typeface="Calibri" panose="020F0502020204030204" pitchFamily="34" charset="0"/>
                          <a:ea typeface="Arial"/>
                          <a:cs typeface="Calibri" panose="020F0502020204030204" pitchFamily="34" charset="0"/>
                        </a:rPr>
                        <a:t>Each student will set MAP and Milestones achievement and growth goals for themselves.</a:t>
                      </a:r>
                    </a:p>
                    <a:p>
                      <a:pPr marL="0" marR="0" lvl="0" indent="0" algn="ctr">
                        <a:lnSpc>
                          <a:spcPct val="100000"/>
                        </a:lnSpc>
                        <a:spcBef>
                          <a:spcPts val="0"/>
                        </a:spcBef>
                        <a:spcAft>
                          <a:spcPts val="0"/>
                        </a:spcAft>
                        <a:buSzPts val="1050"/>
                        <a:buFont typeface="Arial"/>
                        <a:buNone/>
                      </a:pPr>
                      <a:r>
                        <a:rPr lang="en-US" sz="1400" b="1" u="none" strike="noStrike" cap="none" dirty="0">
                          <a:latin typeface="Calibri" panose="020F0502020204030204" pitchFamily="34" charset="0"/>
                          <a:ea typeface="Arial"/>
                          <a:cs typeface="Calibri" panose="020F0502020204030204" pitchFamily="34" charset="0"/>
                        </a:rPr>
                        <a:t>The Mary Lin CARE team will work to increase attendance and provide personalized attention to students exhibiting anxiety.</a:t>
                      </a:r>
                    </a:p>
                  </a:txBody>
                  <a:tcPr marL="44997" marR="44997" marT="22509" marB="22509"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990099">
                        <a:alpha val="20000"/>
                      </a:srgb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8A5AAA-BBBC-6A0A-24FD-FC9A0068EB2B}"/>
              </a:ext>
            </a:extLst>
          </p:cNvPr>
          <p:cNvSpPr>
            <a:spLocks noGrp="1"/>
          </p:cNvSpPr>
          <p:nvPr>
            <p:ph idx="1"/>
          </p:nvPr>
        </p:nvSpPr>
        <p:spPr/>
        <p:txBody>
          <a:bodyPr/>
          <a:lstStyle/>
          <a:p>
            <a:pPr marL="0" marR="0" lvl="0" indent="0" algn="ctr" rtl="0">
              <a:lnSpc>
                <a:spcPct val="123809"/>
              </a:lnSpc>
              <a:spcBef>
                <a:spcPts val="0"/>
              </a:spcBef>
              <a:spcAft>
                <a:spcPts val="0"/>
              </a:spcAft>
              <a:buClr>
                <a:srgbClr val="000000"/>
              </a:buClr>
              <a:buSzPts val="1050"/>
              <a:buFont typeface="Arial"/>
              <a:buNone/>
            </a:pPr>
            <a:r>
              <a:rPr lang="en-US" sz="1400" b="1" u="none" strike="noStrike" cap="none" dirty="0">
                <a:solidFill>
                  <a:srgbClr val="000000"/>
                </a:solidFill>
                <a:latin typeface="Arial"/>
                <a:ea typeface="Arial"/>
                <a:cs typeface="Arial"/>
              </a:rPr>
              <a:t>We will increase the number of students who score a 3 or more in writing on the Milestones by 10%. </a:t>
            </a:r>
          </a:p>
          <a:p>
            <a:pPr marL="0" marR="0" lvl="0" indent="0" algn="ctr" rtl="0">
              <a:lnSpc>
                <a:spcPct val="123809"/>
              </a:lnSpc>
              <a:spcBef>
                <a:spcPts val="0"/>
              </a:spcBef>
              <a:spcAft>
                <a:spcPts val="0"/>
              </a:spcAft>
              <a:buClr>
                <a:srgbClr val="000000"/>
              </a:buClr>
              <a:buSzPts val="1050"/>
              <a:buFont typeface="Arial"/>
              <a:buNone/>
            </a:pPr>
            <a:endParaRPr lang="en-US" sz="1400" b="1" u="none" strike="noStrike" cap="none" dirty="0">
              <a:solidFill>
                <a:srgbClr val="000000"/>
              </a:solidFill>
              <a:latin typeface="Arial"/>
              <a:ea typeface="Arial"/>
              <a:cs typeface="Arial"/>
            </a:endParaRPr>
          </a:p>
          <a:p>
            <a:pPr marL="0" marR="0" lvl="0" indent="0">
              <a:lnSpc>
                <a:spcPct val="123808"/>
              </a:lnSpc>
              <a:spcBef>
                <a:spcPts val="0"/>
              </a:spcBef>
              <a:spcAft>
                <a:spcPts val="0"/>
              </a:spcAft>
              <a:buSzPts val="1050"/>
              <a:buFont typeface="Arial"/>
              <a:buNone/>
            </a:pPr>
            <a:r>
              <a:rPr lang="en-US" sz="1400" dirty="0">
                <a:solidFill>
                  <a:srgbClr val="000000"/>
                </a:solidFill>
                <a:latin typeface="Calibri" panose="020F0502020204030204" pitchFamily="34" charset="0"/>
                <a:ea typeface="Arial"/>
                <a:cs typeface="Calibri" panose="020F0502020204030204" pitchFamily="34" charset="0"/>
              </a:rPr>
              <a:t>So far, we have been closely monitoring the writing process.  In instructional planning, our coaches have been working with teachers to integrate writing across the curriculum, especially in STEM core classes. </a:t>
            </a:r>
          </a:p>
          <a:p>
            <a:pPr marL="0" marR="0" lvl="0" indent="0">
              <a:lnSpc>
                <a:spcPct val="123808"/>
              </a:lnSpc>
              <a:spcBef>
                <a:spcPts val="0"/>
              </a:spcBef>
              <a:spcAft>
                <a:spcPts val="0"/>
              </a:spcAft>
              <a:buSzPts val="1050"/>
              <a:buFont typeface="Arial"/>
              <a:buNone/>
            </a:pPr>
            <a:endParaRPr lang="en-US" sz="1400" u="none" strike="noStrike" cap="none" dirty="0">
              <a:solidFill>
                <a:srgbClr val="000000"/>
              </a:solidFill>
              <a:latin typeface="Calibri" panose="020F0502020204030204" pitchFamily="34" charset="0"/>
              <a:ea typeface="Arial"/>
              <a:cs typeface="Calibri" panose="020F0502020204030204" pitchFamily="34" charset="0"/>
            </a:endParaRPr>
          </a:p>
          <a:p>
            <a:pPr marL="0" marR="0" lvl="0" indent="0">
              <a:lnSpc>
                <a:spcPct val="123808"/>
              </a:lnSpc>
              <a:spcBef>
                <a:spcPts val="0"/>
              </a:spcBef>
              <a:spcAft>
                <a:spcPts val="0"/>
              </a:spcAft>
              <a:buSzPts val="1050"/>
              <a:buFont typeface="Arial"/>
              <a:buNone/>
            </a:pPr>
            <a:r>
              <a:rPr lang="en-US" sz="1400" dirty="0">
                <a:solidFill>
                  <a:srgbClr val="000000"/>
                </a:solidFill>
                <a:latin typeface="Calibri" panose="020F0502020204030204" pitchFamily="34" charset="0"/>
                <a:ea typeface="Arial"/>
                <a:cs typeface="Calibri" panose="020F0502020204030204" pitchFamily="34" charset="0"/>
              </a:rPr>
              <a:t>We have had one Write Score administration and the window is currently open for the second.  The teachers and coaches analyze this data to determine which specific skills need to be retaught to improve student writing. These skills are retaught in small group providing students with specific strategies to improve their area of weakness. Then, teachers monitor progress and provide frequent feedback.</a:t>
            </a:r>
          </a:p>
          <a:p>
            <a:pPr marL="0" marR="0" lvl="0" indent="0">
              <a:lnSpc>
                <a:spcPct val="123808"/>
              </a:lnSpc>
              <a:spcBef>
                <a:spcPts val="0"/>
              </a:spcBef>
              <a:spcAft>
                <a:spcPts val="0"/>
              </a:spcAft>
              <a:buSzPts val="1050"/>
              <a:buFont typeface="Arial"/>
              <a:buNone/>
            </a:pPr>
            <a:endParaRPr lang="en-US" sz="1400" dirty="0">
              <a:solidFill>
                <a:srgbClr val="000000"/>
              </a:solidFill>
              <a:latin typeface="Calibri" panose="020F0502020204030204" pitchFamily="34" charset="0"/>
              <a:ea typeface="Arial"/>
              <a:cs typeface="Calibri" panose="020F0502020204030204" pitchFamily="34" charset="0"/>
            </a:endParaRPr>
          </a:p>
          <a:p>
            <a:pPr marL="0" marR="0" lvl="0" indent="0">
              <a:lnSpc>
                <a:spcPct val="123808"/>
              </a:lnSpc>
              <a:spcBef>
                <a:spcPts val="0"/>
              </a:spcBef>
              <a:spcAft>
                <a:spcPts val="0"/>
              </a:spcAft>
              <a:buSzPts val="1050"/>
              <a:buFont typeface="Arial"/>
              <a:buNone/>
            </a:pPr>
            <a:r>
              <a:rPr lang="en-US" sz="1400" dirty="0">
                <a:solidFill>
                  <a:srgbClr val="000000"/>
                </a:solidFill>
                <a:latin typeface="Calibri" panose="020F0502020204030204" pitchFamily="34" charset="0"/>
                <a:ea typeface="Arial"/>
                <a:cs typeface="Calibri" panose="020F0502020204030204" pitchFamily="34" charset="0"/>
              </a:rPr>
              <a:t>The data used to determine progress include teacher-scored writing assignments, Write Score assessments, and improvement in journal entries. </a:t>
            </a:r>
          </a:p>
        </p:txBody>
      </p:sp>
      <p:sp>
        <p:nvSpPr>
          <p:cNvPr id="3" name="Title 2">
            <a:extLst>
              <a:ext uri="{FF2B5EF4-FFF2-40B4-BE49-F238E27FC236}">
                <a16:creationId xmlns:a16="http://schemas.microsoft.com/office/drawing/2014/main" id="{0B896593-71B4-5D1E-25EF-B5395955DCEB}"/>
              </a:ext>
            </a:extLst>
          </p:cNvPr>
          <p:cNvSpPr>
            <a:spLocks noGrp="1"/>
          </p:cNvSpPr>
          <p:nvPr>
            <p:ph type="title"/>
          </p:nvPr>
        </p:nvSpPr>
        <p:spPr>
          <a:xfrm>
            <a:off x="342084" y="540798"/>
            <a:ext cx="11430000" cy="1325563"/>
          </a:xfrm>
        </p:spPr>
        <p:txBody>
          <a:bodyPr/>
          <a:lstStyle/>
          <a:p>
            <a:pPr marL="0" marR="0" lvl="0" indent="0" algn="ctr" rtl="0">
              <a:lnSpc>
                <a:spcPct val="123809"/>
              </a:lnSpc>
              <a:spcBef>
                <a:spcPts val="0"/>
              </a:spcBef>
              <a:spcAft>
                <a:spcPts val="0"/>
              </a:spcAft>
              <a:buClr>
                <a:srgbClr val="000000"/>
              </a:buClr>
              <a:buSzPts val="1050"/>
              <a:buFont typeface="Arial"/>
              <a:buNone/>
            </a:pPr>
            <a:br>
              <a:rPr lang="en-US" sz="2000" b="1" u="sng" dirty="0">
                <a:solidFill>
                  <a:schemeClr val="tx1">
                    <a:lumMod val="75000"/>
                    <a:lumOff val="25000"/>
                  </a:schemeClr>
                </a:solidFill>
              </a:rPr>
            </a:br>
            <a:br>
              <a:rPr lang="en-US" sz="2000" b="1" u="sng" dirty="0">
                <a:solidFill>
                  <a:schemeClr val="tx1">
                    <a:lumMod val="75000"/>
                    <a:lumOff val="25000"/>
                  </a:schemeClr>
                </a:solidFill>
              </a:rPr>
            </a:br>
            <a:br>
              <a:rPr lang="en-US" sz="2000" b="1" u="sng" dirty="0">
                <a:solidFill>
                  <a:schemeClr val="tx1">
                    <a:lumMod val="75000"/>
                    <a:lumOff val="25000"/>
                  </a:schemeClr>
                </a:solidFill>
              </a:rPr>
            </a:br>
            <a:r>
              <a:rPr lang="en-US" sz="1200" b="1" u="sng" dirty="0">
                <a:solidFill>
                  <a:schemeClr val="tx1">
                    <a:lumMod val="75000"/>
                    <a:lumOff val="25000"/>
                  </a:schemeClr>
                </a:solidFill>
              </a:rPr>
              <a:t>Questions to Consider</a:t>
            </a:r>
            <a:br>
              <a:rPr lang="en-US" sz="1200" b="1" u="sng" dirty="0">
                <a:solidFill>
                  <a:schemeClr val="tx1">
                    <a:lumMod val="75000"/>
                    <a:lumOff val="25000"/>
                  </a:schemeClr>
                </a:solidFill>
              </a:rPr>
            </a:br>
            <a:r>
              <a:rPr lang="en-US" sz="1200" dirty="0">
                <a:solidFill>
                  <a:schemeClr val="tx1">
                    <a:lumMod val="75000"/>
                    <a:lumOff val="25000"/>
                  </a:schemeClr>
                </a:solidFill>
              </a:rPr>
              <a:t>Based on our year long CIP plan, what are the actions that the school has already completed?​  </a:t>
            </a:r>
            <a:br>
              <a:rPr lang="en-US" sz="1200" dirty="0">
                <a:solidFill>
                  <a:schemeClr val="tx1">
                    <a:lumMod val="75000"/>
                    <a:lumOff val="25000"/>
                  </a:schemeClr>
                </a:solidFill>
              </a:rPr>
            </a:br>
            <a:r>
              <a:rPr lang="en-US" sz="1200" dirty="0">
                <a:solidFill>
                  <a:schemeClr val="tx1">
                    <a:lumMod val="75000"/>
                    <a:lumOff val="25000"/>
                  </a:schemeClr>
                </a:solidFill>
              </a:rPr>
              <a:t>What data supports the completion of an action step and success criteria (both implementation and student achievement)? </a:t>
            </a:r>
            <a:br>
              <a:rPr lang="en-US" sz="4400" dirty="0">
                <a:solidFill>
                  <a:schemeClr val="tx1">
                    <a:lumMod val="75000"/>
                    <a:lumOff val="25000"/>
                  </a:schemeClr>
                </a:solidFill>
              </a:rPr>
            </a:br>
            <a:br>
              <a:rPr lang="en-US" sz="4400" dirty="0">
                <a:solidFill>
                  <a:schemeClr val="tx1">
                    <a:lumMod val="75000"/>
                    <a:lumOff val="25000"/>
                  </a:schemeClr>
                </a:solidFill>
              </a:rPr>
            </a:br>
            <a:br>
              <a:rPr lang="en-US" sz="1400" b="1" u="none" strike="noStrike" cap="none" dirty="0">
                <a:solidFill>
                  <a:srgbClr val="000000"/>
                </a:solidFill>
                <a:latin typeface="Arial"/>
                <a:ea typeface="Arial"/>
                <a:cs typeface="Arial"/>
              </a:rPr>
            </a:br>
            <a:r>
              <a:rPr lang="en-US" sz="1400" b="1" u="none" strike="noStrike" cap="none" dirty="0">
                <a:solidFill>
                  <a:srgbClr val="000000"/>
                </a:solidFill>
                <a:latin typeface="Arial"/>
                <a:ea typeface="Arial"/>
                <a:cs typeface="Arial"/>
              </a:rPr>
              <a:t> </a:t>
            </a:r>
            <a:br>
              <a:rPr lang="en-US" sz="1400" b="1" u="none" strike="noStrike" cap="none" dirty="0">
                <a:solidFill>
                  <a:srgbClr val="000000"/>
                </a:solidFill>
                <a:latin typeface="Arial"/>
                <a:ea typeface="Arial"/>
                <a:cs typeface="Arial"/>
              </a:rPr>
            </a:br>
            <a:br>
              <a:rPr lang="en-US" sz="1400" b="1" u="none" strike="noStrike" cap="none" dirty="0">
                <a:solidFill>
                  <a:srgbClr val="000000"/>
                </a:solidFill>
                <a:latin typeface="Arial"/>
                <a:ea typeface="Arial"/>
                <a:cs typeface="Arial"/>
              </a:rPr>
            </a:br>
            <a:endParaRPr lang="en-US" sz="1400" dirty="0"/>
          </a:p>
        </p:txBody>
      </p:sp>
    </p:spTree>
    <p:extLst>
      <p:ext uri="{BB962C8B-B14F-4D97-AF65-F5344CB8AC3E}">
        <p14:creationId xmlns:p14="http://schemas.microsoft.com/office/powerpoint/2010/main" val="2237277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8A5AAA-BBBC-6A0A-24FD-FC9A0068EB2B}"/>
              </a:ext>
            </a:extLst>
          </p:cNvPr>
          <p:cNvSpPr>
            <a:spLocks noGrp="1"/>
          </p:cNvSpPr>
          <p:nvPr>
            <p:ph idx="1"/>
          </p:nvPr>
        </p:nvSpPr>
        <p:spPr/>
        <p:txBody>
          <a:bodyPr/>
          <a:lstStyle/>
          <a:p>
            <a:pPr marL="0" marR="0" lvl="0" indent="0" algn="ctr">
              <a:lnSpc>
                <a:spcPct val="123808"/>
              </a:lnSpc>
              <a:spcBef>
                <a:spcPts val="0"/>
              </a:spcBef>
              <a:spcAft>
                <a:spcPts val="0"/>
              </a:spcAft>
              <a:buSzPts val="1050"/>
              <a:buFont typeface="Arial"/>
              <a:buNone/>
            </a:pPr>
            <a:r>
              <a:rPr lang="en-US" sz="1400" b="1" i="0" u="none" strike="noStrike" dirty="0">
                <a:solidFill>
                  <a:srgbClr val="000000"/>
                </a:solidFill>
                <a:effectLst/>
                <a:latin typeface="Calibri" panose="020F0502020204030204" pitchFamily="34" charset="0"/>
                <a:cs typeface="Calibri" panose="020F0502020204030204" pitchFamily="34" charset="0"/>
              </a:rPr>
              <a:t>We will increase the number of students who score at monitor or accelerate stage of the geometry domain on Milestones. </a:t>
            </a:r>
          </a:p>
          <a:p>
            <a:pPr algn="ctr">
              <a:lnSpc>
                <a:spcPct val="123808"/>
              </a:lnSpc>
              <a:spcBef>
                <a:spcPts val="0"/>
              </a:spcBef>
              <a:buSzPts val="1050"/>
            </a:pP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23808"/>
              </a:lnSpc>
              <a:spcBef>
                <a:spcPts val="0"/>
              </a:spcBef>
              <a:buSzPts val="1050"/>
            </a:pPr>
            <a:r>
              <a:rPr lang="en-US" sz="1800" dirty="0">
                <a:effectLst/>
                <a:latin typeface="Calibri" panose="020F0502020204030204" pitchFamily="34" charset="0"/>
                <a:ea typeface="Calibri" panose="020F0502020204030204" pitchFamily="34" charset="0"/>
                <a:cs typeface="Calibri" panose="020F0502020204030204" pitchFamily="34" charset="0"/>
              </a:rPr>
              <a:t>During intervention block, teachers are beginning to review previous grade level geometry standards by using small groups, Coach Digital, Freckle, and Number Corner (Bridges).  </a:t>
            </a:r>
          </a:p>
          <a:p>
            <a:pPr marL="0" marR="0" lvl="0" indent="0" algn="ctr">
              <a:lnSpc>
                <a:spcPct val="123808"/>
              </a:lnSpc>
              <a:spcBef>
                <a:spcPts val="0"/>
              </a:spcBef>
              <a:spcAft>
                <a:spcPts val="0"/>
              </a:spcAft>
              <a:buSzPts val="1050"/>
              <a:buFont typeface="Arial"/>
              <a:buNone/>
            </a:pPr>
            <a:endParaRPr lang="en-US" sz="1400" b="1" dirty="0">
              <a:solidFill>
                <a:srgbClr val="000000"/>
              </a:solidFill>
              <a:latin typeface="Arial" panose="020B0604020202020204" pitchFamily="34" charset="0"/>
              <a:ea typeface="Arial"/>
              <a:cs typeface="Arial"/>
            </a:endParaRPr>
          </a:p>
        </p:txBody>
      </p:sp>
      <p:sp>
        <p:nvSpPr>
          <p:cNvPr id="3" name="Title 2">
            <a:extLst>
              <a:ext uri="{FF2B5EF4-FFF2-40B4-BE49-F238E27FC236}">
                <a16:creationId xmlns:a16="http://schemas.microsoft.com/office/drawing/2014/main" id="{0B896593-71B4-5D1E-25EF-B5395955DCEB}"/>
              </a:ext>
            </a:extLst>
          </p:cNvPr>
          <p:cNvSpPr>
            <a:spLocks noGrp="1"/>
          </p:cNvSpPr>
          <p:nvPr>
            <p:ph type="title"/>
          </p:nvPr>
        </p:nvSpPr>
        <p:spPr>
          <a:xfrm>
            <a:off x="342084" y="540798"/>
            <a:ext cx="11430000" cy="1325563"/>
          </a:xfrm>
        </p:spPr>
        <p:txBody>
          <a:bodyPr/>
          <a:lstStyle/>
          <a:p>
            <a:pPr marL="0" marR="0" lvl="0" indent="0" algn="ctr" rtl="0">
              <a:lnSpc>
                <a:spcPct val="123809"/>
              </a:lnSpc>
              <a:spcBef>
                <a:spcPts val="0"/>
              </a:spcBef>
              <a:spcAft>
                <a:spcPts val="0"/>
              </a:spcAft>
              <a:buClr>
                <a:srgbClr val="000000"/>
              </a:buClr>
              <a:buSzPts val="1050"/>
              <a:buFont typeface="Arial"/>
              <a:buNone/>
            </a:pPr>
            <a:br>
              <a:rPr lang="en-US" sz="2000" b="1" u="sng" dirty="0">
                <a:solidFill>
                  <a:schemeClr val="tx1">
                    <a:lumMod val="75000"/>
                    <a:lumOff val="25000"/>
                  </a:schemeClr>
                </a:solidFill>
              </a:rPr>
            </a:br>
            <a:br>
              <a:rPr lang="en-US" sz="2000" b="1" u="sng" dirty="0">
                <a:solidFill>
                  <a:schemeClr val="tx1">
                    <a:lumMod val="75000"/>
                    <a:lumOff val="25000"/>
                  </a:schemeClr>
                </a:solidFill>
              </a:rPr>
            </a:br>
            <a:br>
              <a:rPr lang="en-US" sz="2000" b="1" u="sng" dirty="0">
                <a:solidFill>
                  <a:schemeClr val="tx1">
                    <a:lumMod val="75000"/>
                    <a:lumOff val="25000"/>
                  </a:schemeClr>
                </a:solidFill>
              </a:rPr>
            </a:br>
            <a:r>
              <a:rPr lang="en-US" sz="1200" b="1" u="sng" dirty="0">
                <a:solidFill>
                  <a:schemeClr val="tx1">
                    <a:lumMod val="75000"/>
                    <a:lumOff val="25000"/>
                  </a:schemeClr>
                </a:solidFill>
              </a:rPr>
              <a:t>Questions to Consider</a:t>
            </a:r>
            <a:br>
              <a:rPr lang="en-US" sz="1200" b="1" u="sng" dirty="0">
                <a:solidFill>
                  <a:schemeClr val="tx1">
                    <a:lumMod val="75000"/>
                    <a:lumOff val="25000"/>
                  </a:schemeClr>
                </a:solidFill>
              </a:rPr>
            </a:br>
            <a:r>
              <a:rPr lang="en-US" sz="1200" dirty="0">
                <a:solidFill>
                  <a:schemeClr val="tx1">
                    <a:lumMod val="75000"/>
                    <a:lumOff val="25000"/>
                  </a:schemeClr>
                </a:solidFill>
              </a:rPr>
              <a:t>Based on our year long CIP plan, what are the actions that the school has already completed?​  </a:t>
            </a:r>
            <a:br>
              <a:rPr lang="en-US" sz="1200" dirty="0">
                <a:solidFill>
                  <a:schemeClr val="tx1">
                    <a:lumMod val="75000"/>
                    <a:lumOff val="25000"/>
                  </a:schemeClr>
                </a:solidFill>
              </a:rPr>
            </a:br>
            <a:r>
              <a:rPr lang="en-US" sz="1200" dirty="0">
                <a:solidFill>
                  <a:schemeClr val="tx1">
                    <a:lumMod val="75000"/>
                    <a:lumOff val="25000"/>
                  </a:schemeClr>
                </a:solidFill>
              </a:rPr>
              <a:t>What data supports the completion of an action step and success criteria (both implementation and student achievement)? </a:t>
            </a:r>
            <a:br>
              <a:rPr lang="en-US" sz="4400" dirty="0">
                <a:solidFill>
                  <a:schemeClr val="tx1">
                    <a:lumMod val="75000"/>
                    <a:lumOff val="25000"/>
                  </a:schemeClr>
                </a:solidFill>
              </a:rPr>
            </a:br>
            <a:br>
              <a:rPr lang="en-US" sz="4400" dirty="0">
                <a:solidFill>
                  <a:schemeClr val="tx1">
                    <a:lumMod val="75000"/>
                    <a:lumOff val="25000"/>
                  </a:schemeClr>
                </a:solidFill>
              </a:rPr>
            </a:br>
            <a:br>
              <a:rPr lang="en-US" sz="1400" b="1" u="none" strike="noStrike" cap="none" dirty="0">
                <a:solidFill>
                  <a:srgbClr val="000000"/>
                </a:solidFill>
                <a:latin typeface="Arial"/>
                <a:ea typeface="Arial"/>
                <a:cs typeface="Arial"/>
              </a:rPr>
            </a:br>
            <a:r>
              <a:rPr lang="en-US" sz="1400" b="1" u="none" strike="noStrike" cap="none" dirty="0">
                <a:solidFill>
                  <a:srgbClr val="000000"/>
                </a:solidFill>
                <a:latin typeface="Arial"/>
                <a:ea typeface="Arial"/>
                <a:cs typeface="Arial"/>
              </a:rPr>
              <a:t> </a:t>
            </a:r>
            <a:br>
              <a:rPr lang="en-US" sz="1400" b="1" u="none" strike="noStrike" cap="none" dirty="0">
                <a:solidFill>
                  <a:srgbClr val="000000"/>
                </a:solidFill>
                <a:latin typeface="Arial"/>
                <a:ea typeface="Arial"/>
                <a:cs typeface="Arial"/>
              </a:rPr>
            </a:br>
            <a:br>
              <a:rPr lang="en-US" sz="1400" b="1" u="none" strike="noStrike" cap="none" dirty="0">
                <a:solidFill>
                  <a:srgbClr val="000000"/>
                </a:solidFill>
                <a:latin typeface="Arial"/>
                <a:ea typeface="Arial"/>
                <a:cs typeface="Arial"/>
              </a:rPr>
            </a:br>
            <a:endParaRPr lang="en-US" sz="1400" dirty="0"/>
          </a:p>
        </p:txBody>
      </p:sp>
    </p:spTree>
    <p:extLst>
      <p:ext uri="{BB962C8B-B14F-4D97-AF65-F5344CB8AC3E}">
        <p14:creationId xmlns:p14="http://schemas.microsoft.com/office/powerpoint/2010/main" val="1029782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8A5AAA-BBBC-6A0A-24FD-FC9A0068EB2B}"/>
              </a:ext>
            </a:extLst>
          </p:cNvPr>
          <p:cNvSpPr>
            <a:spLocks noGrp="1"/>
          </p:cNvSpPr>
          <p:nvPr>
            <p:ph idx="1"/>
          </p:nvPr>
        </p:nvSpPr>
        <p:spPr>
          <a:xfrm>
            <a:off x="1167493" y="2278966"/>
            <a:ext cx="9664630" cy="3105316"/>
          </a:xfrm>
        </p:spPr>
        <p:txBody>
          <a:bodyPr/>
          <a:lstStyle/>
          <a:p>
            <a:pPr algn="ctr" rtl="0" fontAlgn="base"/>
            <a:r>
              <a:rPr lang="en-US" sz="1400" b="1" i="0" u="none" strike="noStrike" dirty="0">
                <a:solidFill>
                  <a:srgbClr val="000000"/>
                </a:solidFill>
                <a:effectLst/>
                <a:latin typeface="Arial" panose="020B0604020202020204" pitchFamily="34" charset="0"/>
              </a:rPr>
              <a:t>Each student will set MAP and Milestones achievement and growth goals for themselves.</a:t>
            </a:r>
            <a:r>
              <a:rPr lang="en-US" sz="1400" b="0" i="0" dirty="0">
                <a:solidFill>
                  <a:srgbClr val="000000"/>
                </a:solidFill>
                <a:effectLst/>
                <a:latin typeface="Arial" panose="020B0604020202020204" pitchFamily="34" charset="0"/>
              </a:rPr>
              <a:t>​</a:t>
            </a:r>
            <a:endParaRPr lang="en-US" sz="1400" b="0" i="0" dirty="0">
              <a:solidFill>
                <a:srgbClr val="000000"/>
              </a:solidFill>
              <a:effectLst/>
              <a:latin typeface="Segoe UI" panose="020B0502040204020203" pitchFamily="34" charset="0"/>
            </a:endParaRPr>
          </a:p>
          <a:p>
            <a:pPr algn="ctr" rtl="0" fontAlgn="base"/>
            <a:r>
              <a:rPr lang="en-US" sz="1400" b="1" i="0" u="none" strike="noStrike" dirty="0">
                <a:solidFill>
                  <a:srgbClr val="000000"/>
                </a:solidFill>
                <a:effectLst/>
                <a:latin typeface="Arial" panose="020B0604020202020204" pitchFamily="34" charset="0"/>
              </a:rPr>
              <a:t>The Mary Lin CARE team will work to increase attendance and provide personalized attention to students exhibiting anxiety.</a:t>
            </a:r>
            <a:r>
              <a:rPr lang="en-US" sz="1400" b="0" i="0" dirty="0">
                <a:solidFill>
                  <a:srgbClr val="000000"/>
                </a:solidFill>
                <a:effectLst/>
                <a:latin typeface="Arial" panose="020B0604020202020204" pitchFamily="34" charset="0"/>
              </a:rPr>
              <a:t>​</a:t>
            </a:r>
          </a:p>
          <a:p>
            <a:pPr rtl="0" fontAlgn="base"/>
            <a:endParaRPr lang="en-US" sz="1400" dirty="0">
              <a:solidFill>
                <a:srgbClr val="000000"/>
              </a:solidFill>
              <a:latin typeface="Arial" panose="020B0604020202020204" pitchFamily="34" charset="0"/>
            </a:endParaRPr>
          </a:p>
          <a:p>
            <a:pPr rtl="0" fontAlgn="base"/>
            <a:r>
              <a:rPr lang="en-US" sz="1400" dirty="0">
                <a:solidFill>
                  <a:srgbClr val="000000"/>
                </a:solidFill>
                <a:latin typeface="Calibri" panose="020F0502020204030204" pitchFamily="34" charset="0"/>
                <a:cs typeface="Calibri" panose="020F0502020204030204" pitchFamily="34" charset="0"/>
              </a:rPr>
              <a:t>On October 10</a:t>
            </a:r>
            <a:r>
              <a:rPr lang="en-US" sz="1400" baseline="30000" dirty="0">
                <a:solidFill>
                  <a:srgbClr val="000000"/>
                </a:solidFill>
                <a:latin typeface="Calibri" panose="020F0502020204030204" pitchFamily="34" charset="0"/>
                <a:cs typeface="Calibri" panose="020F0502020204030204" pitchFamily="34" charset="0"/>
              </a:rPr>
              <a:t>th</a:t>
            </a:r>
            <a:r>
              <a:rPr lang="en-US" sz="1400" dirty="0">
                <a:solidFill>
                  <a:srgbClr val="000000"/>
                </a:solidFill>
                <a:latin typeface="Calibri" panose="020F0502020204030204" pitchFamily="34" charset="0"/>
                <a:cs typeface="Calibri" panose="020F0502020204030204" pitchFamily="34" charset="0"/>
              </a:rPr>
              <a:t>, the teachers were trained in MAP Goal Setting from NWEA.  There will be a follow up by grade level coming up on November 1</a:t>
            </a:r>
            <a:r>
              <a:rPr lang="en-US" sz="1400" baseline="30000" dirty="0">
                <a:solidFill>
                  <a:srgbClr val="000000"/>
                </a:solidFill>
                <a:latin typeface="Calibri" panose="020F0502020204030204" pitchFamily="34" charset="0"/>
                <a:cs typeface="Calibri" panose="020F0502020204030204" pitchFamily="34" charset="0"/>
              </a:rPr>
              <a:t>st</a:t>
            </a:r>
            <a:r>
              <a:rPr lang="en-US" sz="1400" dirty="0">
                <a:solidFill>
                  <a:srgbClr val="000000"/>
                </a:solidFill>
                <a:latin typeface="Calibri" panose="020F0502020204030204" pitchFamily="34" charset="0"/>
                <a:cs typeface="Calibri" panose="020F0502020204030204" pitchFamily="34" charset="0"/>
              </a:rPr>
              <a:t> to ensure that all teachers have guided their students into setting personal growth and achievement goals.</a:t>
            </a:r>
          </a:p>
          <a:p>
            <a:pPr rtl="0" fontAlgn="base"/>
            <a:r>
              <a:rPr lang="en-US" sz="1400" b="0" i="0" dirty="0">
                <a:solidFill>
                  <a:srgbClr val="000000"/>
                </a:solidFill>
                <a:effectLst/>
                <a:latin typeface="Calibri" panose="020F0502020204030204" pitchFamily="34" charset="0"/>
                <a:cs typeface="Calibri" panose="020F0502020204030204" pitchFamily="34" charset="0"/>
              </a:rPr>
              <a:t>Our newly formed CARE team meets each Wednesday to review strategies for how to support students identified as needing wrap around services or more intense focus. </a:t>
            </a:r>
          </a:p>
          <a:p>
            <a:pPr rtl="0" fontAlgn="base"/>
            <a:r>
              <a:rPr lang="en-US" sz="1400" dirty="0">
                <a:solidFill>
                  <a:srgbClr val="000000"/>
                </a:solidFill>
                <a:latin typeface="Calibri" panose="020F0502020204030204" pitchFamily="34" charset="0"/>
                <a:cs typeface="Calibri" panose="020F0502020204030204" pitchFamily="34" charset="0"/>
              </a:rPr>
              <a:t>The data used to determine who is on the CARE team include BASC scores, teacher recommendations, parent recommendations, and SST referrals.</a:t>
            </a:r>
            <a:endParaRPr lang="en-US" sz="1400" b="0" i="0" dirty="0">
              <a:solidFill>
                <a:srgbClr val="000000"/>
              </a:solidFill>
              <a:effectLst/>
              <a:latin typeface="Calibri" panose="020F0502020204030204" pitchFamily="34" charset="0"/>
              <a:cs typeface="Calibri" panose="020F0502020204030204" pitchFamily="34" charset="0"/>
            </a:endParaRPr>
          </a:p>
          <a:p>
            <a:pPr marL="0" marR="0" lvl="0" indent="0" algn="ctr">
              <a:lnSpc>
                <a:spcPct val="123808"/>
              </a:lnSpc>
              <a:spcBef>
                <a:spcPts val="0"/>
              </a:spcBef>
              <a:spcAft>
                <a:spcPts val="0"/>
              </a:spcAft>
              <a:buSzPts val="1050"/>
              <a:buFont typeface="Arial"/>
              <a:buNone/>
            </a:pPr>
            <a:endParaRPr lang="en-US" sz="1400" b="1" dirty="0">
              <a:solidFill>
                <a:srgbClr val="000000"/>
              </a:solidFill>
              <a:latin typeface="Arial" panose="020B0604020202020204" pitchFamily="34" charset="0"/>
              <a:ea typeface="Arial"/>
              <a:cs typeface="Arial"/>
            </a:endParaRPr>
          </a:p>
          <a:p>
            <a:pPr marL="0" marR="0" lvl="0" indent="0">
              <a:lnSpc>
                <a:spcPct val="123808"/>
              </a:lnSpc>
              <a:spcBef>
                <a:spcPts val="0"/>
              </a:spcBef>
              <a:spcAft>
                <a:spcPts val="0"/>
              </a:spcAft>
              <a:buSzPts val="1050"/>
              <a:buFont typeface="Arial"/>
              <a:buNone/>
            </a:pPr>
            <a:endParaRPr lang="en-US" sz="1400" dirty="0">
              <a:solidFill>
                <a:srgbClr val="000000"/>
              </a:solidFill>
              <a:latin typeface="Arial" panose="020B0604020202020204" pitchFamily="34" charset="0"/>
              <a:ea typeface="Arial"/>
              <a:cs typeface="Arial"/>
            </a:endParaRPr>
          </a:p>
        </p:txBody>
      </p:sp>
      <p:sp>
        <p:nvSpPr>
          <p:cNvPr id="3" name="Title 2">
            <a:extLst>
              <a:ext uri="{FF2B5EF4-FFF2-40B4-BE49-F238E27FC236}">
                <a16:creationId xmlns:a16="http://schemas.microsoft.com/office/drawing/2014/main" id="{0B896593-71B4-5D1E-25EF-B5395955DCEB}"/>
              </a:ext>
            </a:extLst>
          </p:cNvPr>
          <p:cNvSpPr>
            <a:spLocks noGrp="1"/>
          </p:cNvSpPr>
          <p:nvPr>
            <p:ph type="title"/>
          </p:nvPr>
        </p:nvSpPr>
        <p:spPr>
          <a:xfrm>
            <a:off x="342084" y="540798"/>
            <a:ext cx="11430000" cy="1325563"/>
          </a:xfrm>
        </p:spPr>
        <p:txBody>
          <a:bodyPr/>
          <a:lstStyle/>
          <a:p>
            <a:pPr marL="0" marR="0" lvl="0" indent="0" algn="ctr" rtl="0">
              <a:lnSpc>
                <a:spcPct val="123809"/>
              </a:lnSpc>
              <a:spcBef>
                <a:spcPts val="0"/>
              </a:spcBef>
              <a:spcAft>
                <a:spcPts val="0"/>
              </a:spcAft>
              <a:buClr>
                <a:srgbClr val="000000"/>
              </a:buClr>
              <a:buSzPts val="1050"/>
              <a:buFont typeface="Arial"/>
              <a:buNone/>
            </a:pPr>
            <a:br>
              <a:rPr lang="en-US" sz="2000" b="1" u="sng" dirty="0">
                <a:solidFill>
                  <a:schemeClr val="tx1">
                    <a:lumMod val="75000"/>
                    <a:lumOff val="25000"/>
                  </a:schemeClr>
                </a:solidFill>
              </a:rPr>
            </a:br>
            <a:br>
              <a:rPr lang="en-US" sz="2000" b="1" u="sng" dirty="0">
                <a:solidFill>
                  <a:schemeClr val="tx1">
                    <a:lumMod val="75000"/>
                    <a:lumOff val="25000"/>
                  </a:schemeClr>
                </a:solidFill>
              </a:rPr>
            </a:br>
            <a:br>
              <a:rPr lang="en-US" sz="2000" b="1" u="sng" dirty="0">
                <a:solidFill>
                  <a:schemeClr val="tx1">
                    <a:lumMod val="75000"/>
                    <a:lumOff val="25000"/>
                  </a:schemeClr>
                </a:solidFill>
              </a:rPr>
            </a:br>
            <a:r>
              <a:rPr lang="en-US" sz="1200" b="1" u="sng" dirty="0">
                <a:solidFill>
                  <a:schemeClr val="tx1">
                    <a:lumMod val="75000"/>
                    <a:lumOff val="25000"/>
                  </a:schemeClr>
                </a:solidFill>
              </a:rPr>
              <a:t>Questions to Consider</a:t>
            </a:r>
            <a:br>
              <a:rPr lang="en-US" sz="1200" b="1" u="sng" dirty="0">
                <a:solidFill>
                  <a:schemeClr val="tx1">
                    <a:lumMod val="75000"/>
                    <a:lumOff val="25000"/>
                  </a:schemeClr>
                </a:solidFill>
              </a:rPr>
            </a:br>
            <a:r>
              <a:rPr lang="en-US" sz="1200" dirty="0">
                <a:solidFill>
                  <a:schemeClr val="tx1">
                    <a:lumMod val="75000"/>
                    <a:lumOff val="25000"/>
                  </a:schemeClr>
                </a:solidFill>
              </a:rPr>
              <a:t>Based on our year long CIP plan, what are the actions that the school has already completed?​  </a:t>
            </a:r>
            <a:br>
              <a:rPr lang="en-US" sz="1200" dirty="0">
                <a:solidFill>
                  <a:schemeClr val="tx1">
                    <a:lumMod val="75000"/>
                    <a:lumOff val="25000"/>
                  </a:schemeClr>
                </a:solidFill>
              </a:rPr>
            </a:br>
            <a:r>
              <a:rPr lang="en-US" sz="1200" dirty="0">
                <a:solidFill>
                  <a:schemeClr val="tx1">
                    <a:lumMod val="75000"/>
                    <a:lumOff val="25000"/>
                  </a:schemeClr>
                </a:solidFill>
              </a:rPr>
              <a:t>What data supports the completion of an action step and success criteria (both implementation and student achievement)? </a:t>
            </a:r>
            <a:br>
              <a:rPr lang="en-US" sz="4400" dirty="0">
                <a:solidFill>
                  <a:schemeClr val="tx1">
                    <a:lumMod val="75000"/>
                    <a:lumOff val="25000"/>
                  </a:schemeClr>
                </a:solidFill>
              </a:rPr>
            </a:br>
            <a:br>
              <a:rPr lang="en-US" sz="4400" dirty="0">
                <a:solidFill>
                  <a:schemeClr val="tx1">
                    <a:lumMod val="75000"/>
                    <a:lumOff val="25000"/>
                  </a:schemeClr>
                </a:solidFill>
              </a:rPr>
            </a:br>
            <a:br>
              <a:rPr lang="en-US" sz="1400" b="1" u="none" strike="noStrike" cap="none" dirty="0">
                <a:solidFill>
                  <a:srgbClr val="000000"/>
                </a:solidFill>
                <a:latin typeface="Arial"/>
                <a:ea typeface="Arial"/>
                <a:cs typeface="Arial"/>
              </a:rPr>
            </a:br>
            <a:r>
              <a:rPr lang="en-US" sz="1400" b="1" u="none" strike="noStrike" cap="none" dirty="0">
                <a:solidFill>
                  <a:srgbClr val="000000"/>
                </a:solidFill>
                <a:latin typeface="Arial"/>
                <a:ea typeface="Arial"/>
                <a:cs typeface="Arial"/>
              </a:rPr>
              <a:t> </a:t>
            </a:r>
            <a:br>
              <a:rPr lang="en-US" sz="1400" b="1" u="none" strike="noStrike" cap="none" dirty="0">
                <a:solidFill>
                  <a:srgbClr val="000000"/>
                </a:solidFill>
                <a:latin typeface="Arial"/>
                <a:ea typeface="Arial"/>
                <a:cs typeface="Arial"/>
              </a:rPr>
            </a:br>
            <a:br>
              <a:rPr lang="en-US" sz="1400" b="1" u="none" strike="noStrike" cap="none" dirty="0">
                <a:solidFill>
                  <a:srgbClr val="000000"/>
                </a:solidFill>
                <a:latin typeface="Arial"/>
                <a:ea typeface="Arial"/>
                <a:cs typeface="Arial"/>
              </a:rPr>
            </a:br>
            <a:endParaRPr lang="en-US" sz="1400" dirty="0"/>
          </a:p>
        </p:txBody>
      </p:sp>
    </p:spTree>
    <p:extLst>
      <p:ext uri="{BB962C8B-B14F-4D97-AF65-F5344CB8AC3E}">
        <p14:creationId xmlns:p14="http://schemas.microsoft.com/office/powerpoint/2010/main" val="3803003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928212" y="2235200"/>
            <a:ext cx="6245912" cy="2387600"/>
          </a:xfrm>
        </p:spPr>
        <p:txBody>
          <a:bodyPr anchor="ctr"/>
          <a:lstStyle/>
          <a:p>
            <a:r>
              <a:rPr lang="en-US"/>
              <a:t>Strategic Plan Progress</a:t>
            </a:r>
          </a:p>
        </p:txBody>
      </p:sp>
    </p:spTree>
    <p:extLst>
      <p:ext uri="{BB962C8B-B14F-4D97-AF65-F5344CB8AC3E}">
        <p14:creationId xmlns:p14="http://schemas.microsoft.com/office/powerpoint/2010/main" val="3446797337"/>
      </p:ext>
    </p:extLst>
  </p:cSld>
  <p:clrMapOvr>
    <a:masterClrMapping/>
  </p:clrMapOvr>
</p:sld>
</file>

<file path=ppt/theme/theme1.xml><?xml version="1.0" encoding="utf-8"?>
<a:theme xmlns:a="http://schemas.openxmlformats.org/drawingml/2006/main" name="Office Theme">
  <a:themeElements>
    <a:clrScheme name="APS 4">
      <a:dk1>
        <a:sysClr val="windowText" lastClr="000000"/>
      </a:dk1>
      <a:lt1>
        <a:sysClr val="window" lastClr="FFFFFF"/>
      </a:lt1>
      <a:dk2>
        <a:srgbClr val="0083A9"/>
      </a:dk2>
      <a:lt2>
        <a:srgbClr val="E7E6E6"/>
      </a:lt2>
      <a:accent1>
        <a:srgbClr val="F3CF45"/>
      </a:accent1>
      <a:accent2>
        <a:srgbClr val="D47B22"/>
      </a:accent2>
      <a:accent3>
        <a:srgbClr val="0083A9"/>
      </a:accent3>
      <a:accent4>
        <a:srgbClr val="A92A91"/>
      </a:accent4>
      <a:accent5>
        <a:srgbClr val="595B5D"/>
      </a:accent5>
      <a:accent6>
        <a:srgbClr val="159839"/>
      </a:accent6>
      <a:hlink>
        <a:srgbClr val="D47B22"/>
      </a:hlink>
      <a:folHlink>
        <a:srgbClr val="159839"/>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b952a0-74d9-4848-89d6-000c4b1b707a" xsi:nil="true"/>
    <MediaServiceKeyPoints xmlns="d37e30bb-5f32-4411-a640-0b4044b692bf" xsi:nil="true"/>
    <lcf76f155ced4ddcb4097134ff3c332f xmlns="d37e30bb-5f32-4411-a640-0b4044b692bf">
      <Terms xmlns="http://schemas.microsoft.com/office/infopath/2007/PartnerControls"/>
    </lcf76f155ced4ddcb4097134ff3c332f>
    <SharedWithUsers xmlns="ffb952a0-74d9-4848-89d6-000c4b1b707a">
      <UserInfo>
        <DisplayName>Gipson, Chaundra</DisplayName>
        <AccountId>16</AccountId>
        <AccountType/>
      </UserInfo>
      <UserInfo>
        <DisplayName>Jacobi, Diane</DisplayName>
        <AccountId>12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088E750FB87F439BAD6BE3B18C0B0C" ma:contentTypeVersion="16" ma:contentTypeDescription="Create a new document." ma:contentTypeScope="" ma:versionID="e9ac72388ecc15a5401bef62bf5ea167">
  <xsd:schema xmlns:xsd="http://www.w3.org/2001/XMLSchema" xmlns:xs="http://www.w3.org/2001/XMLSchema" xmlns:p="http://schemas.microsoft.com/office/2006/metadata/properties" xmlns:ns2="d37e30bb-5f32-4411-a640-0b4044b692bf" xmlns:ns3="ffb952a0-74d9-4848-89d6-000c4b1b707a" targetNamespace="http://schemas.microsoft.com/office/2006/metadata/properties" ma:root="true" ma:fieldsID="cad030c8869138e81215bf80749ff2c0" ns2:_="" ns3:_="">
    <xsd:import namespace="d37e30bb-5f32-4411-a640-0b4044b692bf"/>
    <xsd:import namespace="ffb952a0-74d9-4848-89d6-000c4b1b70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e30bb-5f32-4411-a640-0b4044b69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67761e9-a222-483c-a923-fec0f75753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fb952a0-74d9-4848-89d6-000c4b1b707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584ace9-6060-48e0-9721-f33996d2e2e3}" ma:internalName="TaxCatchAll" ma:showField="CatchAllData" ma:web="ffb952a0-74d9-4848-89d6-000c4b1b70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5BAB77-79E1-4739-AA51-10C9079186D6}">
  <ds:schemaRefs>
    <ds:schemaRef ds:uri="d37e30bb-5f32-4411-a640-0b4044b692bf"/>
    <ds:schemaRef ds:uri="ffb952a0-74d9-4848-89d6-000c4b1b707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6E6679B9-CD89-47DA-A3EC-E45EF17361D9}">
  <ds:schemaRefs>
    <ds:schemaRef ds:uri="d37e30bb-5f32-4411-a640-0b4044b692bf"/>
    <ds:schemaRef ds:uri="ffb952a0-74d9-4848-89d6-000c4b1b70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Universal presentation</Template>
  <TotalTime>275</TotalTime>
  <Words>1657</Words>
  <Application>Microsoft Macintosh PowerPoint</Application>
  <PresentationFormat>Widescreen</PresentationFormat>
  <Paragraphs>154</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Avenir Next LT Pro</vt:lpstr>
      <vt:lpstr>Calibri</vt:lpstr>
      <vt:lpstr>Helvetica Neue</vt:lpstr>
      <vt:lpstr>Segoe UI</vt:lpstr>
      <vt:lpstr>Tenorite</vt:lpstr>
      <vt:lpstr>Office Theme</vt:lpstr>
      <vt:lpstr>45 Day Check-in</vt:lpstr>
      <vt:lpstr>Agenda</vt:lpstr>
      <vt:lpstr>Timeline for GO Teams</vt:lpstr>
      <vt:lpstr>Quarterly CIP Check-in</vt:lpstr>
      <vt:lpstr>PowerPoint Presentation</vt:lpstr>
      <vt:lpstr>   Questions to Consider Based on our year long CIP plan, what are the actions that the school has already completed?​   What data supports the completion of an action step and success criteria (both implementation and student achievement)?       </vt:lpstr>
      <vt:lpstr>   Questions to Consider Based on our year long CIP plan, what are the actions that the school has already completed?​   What data supports the completion of an action step and success criteria (both implementation and student achievement)?       </vt:lpstr>
      <vt:lpstr>   Questions to Consider Based on our year long CIP plan, what are the actions that the school has already completed?​   What data supports the completion of an action step and success criteria (both implementation and student achievement)?       </vt:lpstr>
      <vt:lpstr>Strategic Plan Progress</vt:lpstr>
      <vt:lpstr>PowerPoint Presentation</vt:lpstr>
      <vt:lpstr>Activity &amp; Discussion</vt:lpstr>
      <vt:lpstr>PowerPoint Presentation</vt:lpstr>
      <vt:lpstr>Be prepared for our next meeting: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Jacobi, Diane</dc:creator>
  <cp:lastModifiedBy>Katrina Fuller</cp:lastModifiedBy>
  <cp:revision>3</cp:revision>
  <dcterms:created xsi:type="dcterms:W3CDTF">2022-10-04T15:06:30Z</dcterms:created>
  <dcterms:modified xsi:type="dcterms:W3CDTF">2022-10-19T22:44:48Z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0x0101009B088E750FB87F439BAD6BE3B18C0B0C</vt:lpwstr>
  </property>
  <property fmtid="{D5CDD505-2E9C-101B-9397-08002B2CF9AE}" pid="3" name="MediaServiceImageTags">
    <vt:lpwstr/>
  </property>
</Properties>
</file>